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  <p:sldMasterId id="2147483692" r:id="rId5"/>
    <p:sldMasterId id="2147483706" r:id="rId6"/>
    <p:sldMasterId id="2147483719" r:id="rId7"/>
  </p:sldMasterIdLst>
  <p:notesMasterIdLst>
    <p:notesMasterId r:id="rId41"/>
  </p:notesMasterIdLst>
  <p:sldIdLst>
    <p:sldId id="259" r:id="rId8"/>
    <p:sldId id="260" r:id="rId9"/>
    <p:sldId id="261" r:id="rId10"/>
    <p:sldId id="257" r:id="rId11"/>
    <p:sldId id="262" r:id="rId12"/>
    <p:sldId id="306" r:id="rId13"/>
    <p:sldId id="263" r:id="rId14"/>
    <p:sldId id="485" r:id="rId15"/>
    <p:sldId id="488" r:id="rId16"/>
    <p:sldId id="489" r:id="rId17"/>
    <p:sldId id="491" r:id="rId18"/>
    <p:sldId id="514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513" r:id="rId29"/>
    <p:sldId id="503" r:id="rId30"/>
    <p:sldId id="505" r:id="rId31"/>
    <p:sldId id="506" r:id="rId32"/>
    <p:sldId id="507" r:id="rId33"/>
    <p:sldId id="508" r:id="rId34"/>
    <p:sldId id="509" r:id="rId35"/>
    <p:sldId id="510" r:id="rId36"/>
    <p:sldId id="502" r:id="rId37"/>
    <p:sldId id="511" r:id="rId38"/>
    <p:sldId id="316" r:id="rId39"/>
    <p:sldId id="30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2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67E0C4-E59D-47B6-9F8C-3CC20BF0B3D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837D2-CBCA-4346-B718-895CD511A7C8}">
      <dgm:prSet phldrT="[Text]"/>
      <dgm:spPr/>
      <dgm:t>
        <a:bodyPr/>
        <a:lstStyle/>
        <a:p>
          <a:r>
            <a:rPr lang="sr-Cyrl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Приоритетни циљеви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26AEB1-3E58-417B-81FB-BE567988876C}" type="parTrans" cxnId="{647D7FCB-CA55-4084-BB6A-E4B252ADD28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354543-29D5-46E6-BDF8-39B2A8DA343A}" type="sibTrans" cxnId="{647D7FCB-CA55-4084-BB6A-E4B252ADD28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4E7E39-766A-4DC5-BF5A-D1F320E9A208}">
      <dgm:prSet phldrT="[Text]"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Унапређен инвестициони амбијент и услови за развој локалне привреде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1F24D5-DC85-4330-81F5-EBB45E6AD4E2}" type="parTrans" cxnId="{75D66AE8-8871-4B33-BBC2-CDB4F94555EE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D422DF-C6BC-48CA-9F04-DBFC028214A8}" type="sibTrans" cxnId="{75D66AE8-8871-4B33-BBC2-CDB4F94555EE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7CEFB5-A2FB-4226-B3AF-891B980E3812}">
      <dgm:prSet phldrT="[Text]"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Унапређена конкурентност пољопривредне производње и развој сеоских подручја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77FFF8-9852-4DEB-8878-868B2EF9E47B}" type="parTrans" cxnId="{7AD48379-1467-4B26-A9D6-4E25B29F55E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BC6538-4847-42BE-B09C-283BB72D7753}" type="sibTrans" cxnId="{7AD48379-1467-4B26-A9D6-4E25B29F55E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9FFE68-DAAE-49AF-9A4D-2699B8A413CE}">
      <dgm:prSet phldrT="[Text]"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Унапређен квалитет туристичке понуде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48FB8C-CB4F-4276-A24A-D7B119643303}" type="parTrans" cxnId="{AE7B98ED-7402-4642-8796-AE1A0572A29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31483-D654-4983-904C-F16E85C5AB4A}" type="sibTrans" cxnId="{AE7B98ED-7402-4642-8796-AE1A0572A29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39FF9E-1ECE-4CCE-9F78-7E163CB06E77}">
      <dgm:prSet phldrT="[Text]"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086F26-E759-4451-9D33-029C7F888D58}" type="parTrans" cxnId="{7D9D1D4D-61F5-4B48-98CF-177E5D12BC5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812DC0-C6C6-4C06-ABE8-78B0E708A425}" type="sibTrans" cxnId="{7D9D1D4D-61F5-4B48-98CF-177E5D12BC5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8F5CD-DB37-4801-9A1B-31C45C0C2CEE}" type="pres">
      <dgm:prSet presAssocID="{6C67E0C4-E59D-47B6-9F8C-3CC20BF0B3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94E0FA-F5B0-41BF-A8F7-C6F2E057C28C}" type="pres">
      <dgm:prSet presAssocID="{5FD837D2-CBCA-4346-B718-895CD511A7C8}" presName="centerShape" presStyleLbl="node0" presStyleIdx="0" presStyleCnt="1"/>
      <dgm:spPr/>
    </dgm:pt>
    <dgm:pt modelId="{A5F67DBB-8235-422D-81A3-5D063688061F}" type="pres">
      <dgm:prSet presAssocID="{9D1F24D5-DC85-4330-81F5-EBB45E6AD4E2}" presName="parTrans" presStyleLbl="bgSibTrans2D1" presStyleIdx="0" presStyleCnt="3"/>
      <dgm:spPr/>
    </dgm:pt>
    <dgm:pt modelId="{83F09447-3625-4AB3-9323-5167A1651B7D}" type="pres">
      <dgm:prSet presAssocID="{8F4E7E39-766A-4DC5-BF5A-D1F320E9A208}" presName="node" presStyleLbl="node1" presStyleIdx="0" presStyleCnt="3">
        <dgm:presLayoutVars>
          <dgm:bulletEnabled val="1"/>
        </dgm:presLayoutVars>
      </dgm:prSet>
      <dgm:spPr/>
    </dgm:pt>
    <dgm:pt modelId="{FD66EE32-BE70-44E6-9037-6A30499EFE74}" type="pres">
      <dgm:prSet presAssocID="{E877FFF8-9852-4DEB-8878-868B2EF9E47B}" presName="parTrans" presStyleLbl="bgSibTrans2D1" presStyleIdx="1" presStyleCnt="3"/>
      <dgm:spPr/>
    </dgm:pt>
    <dgm:pt modelId="{7EA93C11-72F7-4CD8-9460-C811B4E12E92}" type="pres">
      <dgm:prSet presAssocID="{447CEFB5-A2FB-4226-B3AF-891B980E3812}" presName="node" presStyleLbl="node1" presStyleIdx="1" presStyleCnt="3">
        <dgm:presLayoutVars>
          <dgm:bulletEnabled val="1"/>
        </dgm:presLayoutVars>
      </dgm:prSet>
      <dgm:spPr/>
    </dgm:pt>
    <dgm:pt modelId="{C99BEF37-EE48-431F-A894-8081FD9A7431}" type="pres">
      <dgm:prSet presAssocID="{8148FB8C-CB4F-4276-A24A-D7B119643303}" presName="parTrans" presStyleLbl="bgSibTrans2D1" presStyleIdx="2" presStyleCnt="3"/>
      <dgm:spPr/>
    </dgm:pt>
    <dgm:pt modelId="{921472F1-BC65-493D-99C6-E0A2DF0802D4}" type="pres">
      <dgm:prSet presAssocID="{2C9FFE68-DAAE-49AF-9A4D-2699B8A413CE}" presName="node" presStyleLbl="node1" presStyleIdx="2" presStyleCnt="3">
        <dgm:presLayoutVars>
          <dgm:bulletEnabled val="1"/>
        </dgm:presLayoutVars>
      </dgm:prSet>
      <dgm:spPr/>
    </dgm:pt>
  </dgm:ptLst>
  <dgm:cxnLst>
    <dgm:cxn modelId="{5214922B-61D8-43DA-94CE-E6C1A45C716B}" type="presOf" srcId="{E877FFF8-9852-4DEB-8878-868B2EF9E47B}" destId="{FD66EE32-BE70-44E6-9037-6A30499EFE74}" srcOrd="0" destOrd="0" presId="urn:microsoft.com/office/officeart/2005/8/layout/radial4"/>
    <dgm:cxn modelId="{1152F54B-63B9-4174-A192-3C4099A4A057}" type="presOf" srcId="{8148FB8C-CB4F-4276-A24A-D7B119643303}" destId="{C99BEF37-EE48-431F-A894-8081FD9A7431}" srcOrd="0" destOrd="0" presId="urn:microsoft.com/office/officeart/2005/8/layout/radial4"/>
    <dgm:cxn modelId="{7D9D1D4D-61F5-4B48-98CF-177E5D12BC5C}" srcId="{6C67E0C4-E59D-47B6-9F8C-3CC20BF0B3DC}" destId="{D739FF9E-1ECE-4CCE-9F78-7E163CB06E77}" srcOrd="1" destOrd="0" parTransId="{AA086F26-E759-4451-9D33-029C7F888D58}" sibTransId="{BD812DC0-C6C6-4C06-ABE8-78B0E708A425}"/>
    <dgm:cxn modelId="{5B37A24D-0E90-48D4-A06E-07F2A1DCC2BE}" type="presOf" srcId="{6C67E0C4-E59D-47B6-9F8C-3CC20BF0B3DC}" destId="{9DD8F5CD-DB37-4801-9A1B-31C45C0C2CEE}" srcOrd="0" destOrd="0" presId="urn:microsoft.com/office/officeart/2005/8/layout/radial4"/>
    <dgm:cxn modelId="{7AD48379-1467-4B26-A9D6-4E25B29F55E4}" srcId="{5FD837D2-CBCA-4346-B718-895CD511A7C8}" destId="{447CEFB5-A2FB-4226-B3AF-891B980E3812}" srcOrd="1" destOrd="0" parTransId="{E877FFF8-9852-4DEB-8878-868B2EF9E47B}" sibTransId="{20BC6538-4847-42BE-B09C-283BB72D7753}"/>
    <dgm:cxn modelId="{1A30DA8A-9656-4523-A630-C952E5E97420}" type="presOf" srcId="{2C9FFE68-DAAE-49AF-9A4D-2699B8A413CE}" destId="{921472F1-BC65-493D-99C6-E0A2DF0802D4}" srcOrd="0" destOrd="0" presId="urn:microsoft.com/office/officeart/2005/8/layout/radial4"/>
    <dgm:cxn modelId="{8B842198-4CA3-4576-B82A-29FF24C93754}" type="presOf" srcId="{5FD837D2-CBCA-4346-B718-895CD511A7C8}" destId="{7894E0FA-F5B0-41BF-A8F7-C6F2E057C28C}" srcOrd="0" destOrd="0" presId="urn:microsoft.com/office/officeart/2005/8/layout/radial4"/>
    <dgm:cxn modelId="{A2DCAE99-AC44-4A99-A8E7-CD68AA219970}" type="presOf" srcId="{447CEFB5-A2FB-4226-B3AF-891B980E3812}" destId="{7EA93C11-72F7-4CD8-9460-C811B4E12E92}" srcOrd="0" destOrd="0" presId="urn:microsoft.com/office/officeart/2005/8/layout/radial4"/>
    <dgm:cxn modelId="{30C400BB-9359-4362-8FDD-AB05DB8B47E0}" type="presOf" srcId="{9D1F24D5-DC85-4330-81F5-EBB45E6AD4E2}" destId="{A5F67DBB-8235-422D-81A3-5D063688061F}" srcOrd="0" destOrd="0" presId="urn:microsoft.com/office/officeart/2005/8/layout/radial4"/>
    <dgm:cxn modelId="{647D7FCB-CA55-4084-BB6A-E4B252ADD28F}" srcId="{6C67E0C4-E59D-47B6-9F8C-3CC20BF0B3DC}" destId="{5FD837D2-CBCA-4346-B718-895CD511A7C8}" srcOrd="0" destOrd="0" parTransId="{2A26AEB1-3E58-417B-81FB-BE567988876C}" sibTransId="{81354543-29D5-46E6-BDF8-39B2A8DA343A}"/>
    <dgm:cxn modelId="{75D66AE8-8871-4B33-BBC2-CDB4F94555EE}" srcId="{5FD837D2-CBCA-4346-B718-895CD511A7C8}" destId="{8F4E7E39-766A-4DC5-BF5A-D1F320E9A208}" srcOrd="0" destOrd="0" parTransId="{9D1F24D5-DC85-4330-81F5-EBB45E6AD4E2}" sibTransId="{A9D422DF-C6BC-48CA-9F04-DBFC028214A8}"/>
    <dgm:cxn modelId="{AE7B98ED-7402-4642-8796-AE1A0572A299}" srcId="{5FD837D2-CBCA-4346-B718-895CD511A7C8}" destId="{2C9FFE68-DAAE-49AF-9A4D-2699B8A413CE}" srcOrd="2" destOrd="0" parTransId="{8148FB8C-CB4F-4276-A24A-D7B119643303}" sibTransId="{E2431483-D654-4983-904C-F16E85C5AB4A}"/>
    <dgm:cxn modelId="{A34276F1-E52D-4741-9CA5-40EE6DFD56C6}" type="presOf" srcId="{8F4E7E39-766A-4DC5-BF5A-D1F320E9A208}" destId="{83F09447-3625-4AB3-9323-5167A1651B7D}" srcOrd="0" destOrd="0" presId="urn:microsoft.com/office/officeart/2005/8/layout/radial4"/>
    <dgm:cxn modelId="{8F41086D-BA0C-4ADE-90E5-2D7DB19A9EC0}" type="presParOf" srcId="{9DD8F5CD-DB37-4801-9A1B-31C45C0C2CEE}" destId="{7894E0FA-F5B0-41BF-A8F7-C6F2E057C28C}" srcOrd="0" destOrd="0" presId="urn:microsoft.com/office/officeart/2005/8/layout/radial4"/>
    <dgm:cxn modelId="{B0A02F5A-04D6-4448-84A7-120AB2A62D50}" type="presParOf" srcId="{9DD8F5CD-DB37-4801-9A1B-31C45C0C2CEE}" destId="{A5F67DBB-8235-422D-81A3-5D063688061F}" srcOrd="1" destOrd="0" presId="urn:microsoft.com/office/officeart/2005/8/layout/radial4"/>
    <dgm:cxn modelId="{040BBA45-F16F-4AA9-B11F-836FADF7E853}" type="presParOf" srcId="{9DD8F5CD-DB37-4801-9A1B-31C45C0C2CEE}" destId="{83F09447-3625-4AB3-9323-5167A1651B7D}" srcOrd="2" destOrd="0" presId="urn:microsoft.com/office/officeart/2005/8/layout/radial4"/>
    <dgm:cxn modelId="{D6648422-F140-44FD-8289-E7904129A71D}" type="presParOf" srcId="{9DD8F5CD-DB37-4801-9A1B-31C45C0C2CEE}" destId="{FD66EE32-BE70-44E6-9037-6A30499EFE74}" srcOrd="3" destOrd="0" presId="urn:microsoft.com/office/officeart/2005/8/layout/radial4"/>
    <dgm:cxn modelId="{2D20A783-1244-4FC8-A630-60680DF6CDE2}" type="presParOf" srcId="{9DD8F5CD-DB37-4801-9A1B-31C45C0C2CEE}" destId="{7EA93C11-72F7-4CD8-9460-C811B4E12E92}" srcOrd="4" destOrd="0" presId="urn:microsoft.com/office/officeart/2005/8/layout/radial4"/>
    <dgm:cxn modelId="{8A7E655F-5674-403B-9ECE-9D119F0C3455}" type="presParOf" srcId="{9DD8F5CD-DB37-4801-9A1B-31C45C0C2CEE}" destId="{C99BEF37-EE48-431F-A894-8081FD9A7431}" srcOrd="5" destOrd="0" presId="urn:microsoft.com/office/officeart/2005/8/layout/radial4"/>
    <dgm:cxn modelId="{330D8C0E-26CD-453D-BFCF-F783B991168B}" type="presParOf" srcId="{9DD8F5CD-DB37-4801-9A1B-31C45C0C2CEE}" destId="{921472F1-BC65-493D-99C6-E0A2DF0802D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386C6E-C226-4AC4-82CF-D13A91AB08E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605D28-3220-4280-B56C-C058DB190921}">
      <dgm:prSet phldrT="[Text]"/>
      <dgm:spPr/>
      <dgm:t>
        <a:bodyPr/>
        <a:lstStyle/>
        <a:p>
          <a:r>
            <a:rPr lang="ru-RU" dirty="0"/>
            <a:t>Унапређен плански систем града Краљева</a:t>
          </a:r>
          <a:endParaRPr lang="en-US" dirty="0"/>
        </a:p>
      </dgm:t>
    </dgm:pt>
    <dgm:pt modelId="{23B5C5F5-3859-46A3-87CD-81FFB2B00E7C}" type="parTrans" cxnId="{9520EC07-4AD9-4A13-91D2-0BC8410B1B2D}">
      <dgm:prSet/>
      <dgm:spPr/>
      <dgm:t>
        <a:bodyPr/>
        <a:lstStyle/>
        <a:p>
          <a:endParaRPr lang="en-US"/>
        </a:p>
      </dgm:t>
    </dgm:pt>
    <dgm:pt modelId="{3327389E-C878-4ACF-AEBA-1D328C87AFB1}" type="sibTrans" cxnId="{9520EC07-4AD9-4A13-91D2-0BC8410B1B2D}">
      <dgm:prSet/>
      <dgm:spPr/>
      <dgm:t>
        <a:bodyPr/>
        <a:lstStyle/>
        <a:p>
          <a:endParaRPr lang="en-US"/>
        </a:p>
      </dgm:t>
    </dgm:pt>
    <dgm:pt modelId="{186D5AB5-FCAC-4054-97DD-8F02075D6A6A}">
      <dgm:prSet phldrT="[Text]"/>
      <dgm:spPr/>
      <dgm:t>
        <a:bodyPr/>
        <a:lstStyle/>
        <a:p>
          <a:r>
            <a:rPr lang="ru-RU" dirty="0"/>
            <a:t>Унапређена саобраћајна инфраструктура</a:t>
          </a:r>
          <a:endParaRPr lang="en-US" dirty="0"/>
        </a:p>
      </dgm:t>
    </dgm:pt>
    <dgm:pt modelId="{BDF1EE26-5D31-4974-AEF4-FDFDDF9B484E}" type="parTrans" cxnId="{6D8E660E-B6F6-4233-BF73-923392FCDAA4}">
      <dgm:prSet/>
      <dgm:spPr/>
      <dgm:t>
        <a:bodyPr/>
        <a:lstStyle/>
        <a:p>
          <a:endParaRPr lang="en-US"/>
        </a:p>
      </dgm:t>
    </dgm:pt>
    <dgm:pt modelId="{E2507A29-C851-4477-B9FF-B534E761E069}" type="sibTrans" cxnId="{6D8E660E-B6F6-4233-BF73-923392FCDAA4}">
      <dgm:prSet/>
      <dgm:spPr/>
      <dgm:t>
        <a:bodyPr/>
        <a:lstStyle/>
        <a:p>
          <a:endParaRPr lang="en-US"/>
        </a:p>
      </dgm:t>
    </dgm:pt>
    <dgm:pt modelId="{72521714-E2C1-4EBD-9992-2D12A7293286}">
      <dgm:prSet phldrT="[Text]"/>
      <dgm:spPr/>
      <dgm:t>
        <a:bodyPr/>
        <a:lstStyle/>
        <a:p>
          <a:r>
            <a:rPr lang="ru-RU" dirty="0"/>
            <a:t>повећање енергетске ефикасности и примена ОИЕ</a:t>
          </a:r>
          <a:endParaRPr lang="en-US" dirty="0"/>
        </a:p>
      </dgm:t>
    </dgm:pt>
    <dgm:pt modelId="{46DDB32D-D9F1-4901-9099-9A279F03362B}" type="parTrans" cxnId="{A0D55C02-802E-421B-BF48-045028B85FA5}">
      <dgm:prSet/>
      <dgm:spPr/>
      <dgm:t>
        <a:bodyPr/>
        <a:lstStyle/>
        <a:p>
          <a:endParaRPr lang="en-US"/>
        </a:p>
      </dgm:t>
    </dgm:pt>
    <dgm:pt modelId="{DD8ADC6A-EFDF-4D6C-96F6-52715F6FD9E6}" type="sibTrans" cxnId="{A0D55C02-802E-421B-BF48-045028B85FA5}">
      <dgm:prSet/>
      <dgm:spPr/>
      <dgm:t>
        <a:bodyPr/>
        <a:lstStyle/>
        <a:p>
          <a:endParaRPr lang="en-US"/>
        </a:p>
      </dgm:t>
    </dgm:pt>
    <dgm:pt modelId="{65AD665F-607E-46B8-B4EB-90A44EFBF068}">
      <dgm:prSet phldrT="[Text]"/>
      <dgm:spPr/>
      <dgm:t>
        <a:bodyPr/>
        <a:lstStyle/>
        <a:p>
          <a:endParaRPr lang="en-US" dirty="0"/>
        </a:p>
      </dgm:t>
    </dgm:pt>
    <dgm:pt modelId="{F0139277-06A7-40FE-B38D-802380EE599D}" type="parTrans" cxnId="{DF529341-41C3-44CA-AA1E-FC8B5EF1CCCB}">
      <dgm:prSet/>
      <dgm:spPr/>
      <dgm:t>
        <a:bodyPr/>
        <a:lstStyle/>
        <a:p>
          <a:endParaRPr lang="en-US"/>
        </a:p>
      </dgm:t>
    </dgm:pt>
    <dgm:pt modelId="{EF2937EE-F343-42AC-8834-9A1ED0C821E6}" type="sibTrans" cxnId="{DF529341-41C3-44CA-AA1E-FC8B5EF1CCCB}">
      <dgm:prSet/>
      <dgm:spPr/>
      <dgm:t>
        <a:bodyPr/>
        <a:lstStyle/>
        <a:p>
          <a:endParaRPr lang="en-US"/>
        </a:p>
      </dgm:t>
    </dgm:pt>
    <dgm:pt modelId="{5433301E-84DE-4AE6-9F22-1D167EC1E44E}">
      <dgm:prSet phldrT="[Text]"/>
      <dgm:spPr/>
      <dgm:t>
        <a:bodyPr/>
        <a:lstStyle/>
        <a:p>
          <a:r>
            <a:rPr lang="ru-RU" dirty="0"/>
            <a:t>Успостављен систем управљања отпадним водама;</a:t>
          </a:r>
          <a:r>
            <a:rPr lang="sr-Cyrl-RS" dirty="0"/>
            <a:t>   Одрживо управљање отпадом</a:t>
          </a:r>
          <a:r>
            <a:rPr lang="ru-RU" dirty="0"/>
            <a:t>  </a:t>
          </a:r>
          <a:endParaRPr lang="en-US" dirty="0"/>
        </a:p>
      </dgm:t>
    </dgm:pt>
    <dgm:pt modelId="{EC38C03C-AA98-4B05-9649-69B9B86E3395}" type="parTrans" cxnId="{5C3F65B4-4259-4E0C-9930-3DFBF8660BEF}">
      <dgm:prSet/>
      <dgm:spPr/>
      <dgm:t>
        <a:bodyPr/>
        <a:lstStyle/>
        <a:p>
          <a:endParaRPr lang="en-US"/>
        </a:p>
      </dgm:t>
    </dgm:pt>
    <dgm:pt modelId="{B88542B9-94D4-40FD-AFDE-A5CD18C81643}" type="sibTrans" cxnId="{5C3F65B4-4259-4E0C-9930-3DFBF8660BEF}">
      <dgm:prSet/>
      <dgm:spPr/>
      <dgm:t>
        <a:bodyPr/>
        <a:lstStyle/>
        <a:p>
          <a:endParaRPr lang="en-US"/>
        </a:p>
      </dgm:t>
    </dgm:pt>
    <dgm:pt modelId="{09805C25-F28C-4A83-B1CD-BEB03B135619}">
      <dgm:prSet phldrT="[Text]"/>
      <dgm:spPr/>
      <dgm:t>
        <a:bodyPr/>
        <a:lstStyle/>
        <a:p>
          <a:endParaRPr lang="en-US" dirty="0"/>
        </a:p>
      </dgm:t>
    </dgm:pt>
    <dgm:pt modelId="{C9359A2E-9681-4CBA-BCE4-06D834571E28}" type="parTrans" cxnId="{719ED27B-EDD9-4DE0-B099-0C69AC797A5E}">
      <dgm:prSet/>
      <dgm:spPr/>
      <dgm:t>
        <a:bodyPr/>
        <a:lstStyle/>
        <a:p>
          <a:endParaRPr lang="en-US"/>
        </a:p>
      </dgm:t>
    </dgm:pt>
    <dgm:pt modelId="{7CE0606A-0CCB-441D-8162-9BEBF6CBBE89}" type="sibTrans" cxnId="{719ED27B-EDD9-4DE0-B099-0C69AC797A5E}">
      <dgm:prSet/>
      <dgm:spPr/>
      <dgm:t>
        <a:bodyPr/>
        <a:lstStyle/>
        <a:p>
          <a:endParaRPr lang="en-US"/>
        </a:p>
      </dgm:t>
    </dgm:pt>
    <dgm:pt modelId="{92D5304F-2AAE-4860-9B74-25CF38045441}">
      <dgm:prSet phldrT="[Text]"/>
      <dgm:spPr/>
      <dgm:t>
        <a:bodyPr/>
        <a:lstStyle/>
        <a:p>
          <a:endParaRPr lang="en-US" dirty="0"/>
        </a:p>
      </dgm:t>
    </dgm:pt>
    <dgm:pt modelId="{9AAEAD2B-C259-4FFD-B5BA-377920149E45}" type="parTrans" cxnId="{A7B78593-A78D-458C-A2F5-CC2113A73A25}">
      <dgm:prSet/>
      <dgm:spPr/>
      <dgm:t>
        <a:bodyPr/>
        <a:lstStyle/>
        <a:p>
          <a:endParaRPr lang="en-US"/>
        </a:p>
      </dgm:t>
    </dgm:pt>
    <dgm:pt modelId="{B4F0AE25-BECC-43F4-B224-E0C34F7484B7}" type="sibTrans" cxnId="{A7B78593-A78D-458C-A2F5-CC2113A73A25}">
      <dgm:prSet/>
      <dgm:spPr/>
      <dgm:t>
        <a:bodyPr/>
        <a:lstStyle/>
        <a:p>
          <a:endParaRPr lang="en-US"/>
        </a:p>
      </dgm:t>
    </dgm:pt>
    <dgm:pt modelId="{3B806CD1-0B56-4031-9E22-CB71B2ECC3E2}">
      <dgm:prSet phldrT="[Text]"/>
      <dgm:spPr/>
      <dgm:t>
        <a:bodyPr/>
        <a:lstStyle/>
        <a:p>
          <a:endParaRPr lang="en-US" dirty="0"/>
        </a:p>
      </dgm:t>
    </dgm:pt>
    <dgm:pt modelId="{5E9B1C06-3011-4676-989A-63B11C27E874}" type="parTrans" cxnId="{227D9C34-F846-470F-836C-9241654937F7}">
      <dgm:prSet/>
      <dgm:spPr/>
      <dgm:t>
        <a:bodyPr/>
        <a:lstStyle/>
        <a:p>
          <a:endParaRPr lang="en-US"/>
        </a:p>
      </dgm:t>
    </dgm:pt>
    <dgm:pt modelId="{FD24C2A5-749C-49CA-ADB9-235A739F42DB}" type="sibTrans" cxnId="{227D9C34-F846-470F-836C-9241654937F7}">
      <dgm:prSet/>
      <dgm:spPr/>
      <dgm:t>
        <a:bodyPr/>
        <a:lstStyle/>
        <a:p>
          <a:endParaRPr lang="en-US"/>
        </a:p>
      </dgm:t>
    </dgm:pt>
    <dgm:pt modelId="{49C10ED1-DEF0-4D2E-A09E-E1B328085408}">
      <dgm:prSet phldrT="[Text]"/>
      <dgm:spPr/>
      <dgm:t>
        <a:bodyPr/>
        <a:lstStyle/>
        <a:p>
          <a:endParaRPr lang="en-US" dirty="0"/>
        </a:p>
      </dgm:t>
    </dgm:pt>
    <dgm:pt modelId="{67A1EE78-03FC-4B52-ABC8-F970758E238D}" type="parTrans" cxnId="{EDADD78E-8C66-428F-B9F2-339D05745354}">
      <dgm:prSet/>
      <dgm:spPr/>
      <dgm:t>
        <a:bodyPr/>
        <a:lstStyle/>
        <a:p>
          <a:endParaRPr lang="en-US"/>
        </a:p>
      </dgm:t>
    </dgm:pt>
    <dgm:pt modelId="{2E936511-8600-4213-B755-70162C6212F7}" type="sibTrans" cxnId="{EDADD78E-8C66-428F-B9F2-339D05745354}">
      <dgm:prSet/>
      <dgm:spPr/>
      <dgm:t>
        <a:bodyPr/>
        <a:lstStyle/>
        <a:p>
          <a:endParaRPr lang="en-US"/>
        </a:p>
      </dgm:t>
    </dgm:pt>
    <dgm:pt modelId="{3B15E937-0506-4348-8342-CFD41738B84D}">
      <dgm:prSet/>
      <dgm:spPr/>
      <dgm:t>
        <a:bodyPr/>
        <a:lstStyle/>
        <a:p>
          <a:r>
            <a:rPr lang="ru-RU" dirty="0"/>
            <a:t>Инфраструктурно уређена села</a:t>
          </a:r>
          <a:endParaRPr lang="en-US" dirty="0"/>
        </a:p>
      </dgm:t>
    </dgm:pt>
    <dgm:pt modelId="{2AA3E4A7-087D-48DF-8819-4DC145AD47EB}" type="parTrans" cxnId="{AAF2E5EE-F8B1-430C-8020-3EB5C6AB8242}">
      <dgm:prSet/>
      <dgm:spPr/>
      <dgm:t>
        <a:bodyPr/>
        <a:lstStyle/>
        <a:p>
          <a:endParaRPr lang="en-US"/>
        </a:p>
      </dgm:t>
    </dgm:pt>
    <dgm:pt modelId="{16F08DD4-A3F5-4D62-AC82-71213C9648F8}" type="sibTrans" cxnId="{AAF2E5EE-F8B1-430C-8020-3EB5C6AB8242}">
      <dgm:prSet/>
      <dgm:spPr/>
      <dgm:t>
        <a:bodyPr/>
        <a:lstStyle/>
        <a:p>
          <a:endParaRPr lang="en-US"/>
        </a:p>
      </dgm:t>
    </dgm:pt>
    <dgm:pt modelId="{E71F9951-EC6F-47B0-A000-9CA36C4B14A8}">
      <dgm:prSet/>
      <dgm:spPr/>
      <dgm:t>
        <a:bodyPr/>
        <a:lstStyle/>
        <a:p>
          <a:r>
            <a:rPr lang="ru-RU" dirty="0"/>
            <a:t>стабилан и одржив систем снабдевања водом</a:t>
          </a:r>
          <a:endParaRPr lang="en-US" dirty="0"/>
        </a:p>
      </dgm:t>
    </dgm:pt>
    <dgm:pt modelId="{560AD00B-12F3-4817-9571-4533069FE450}" type="parTrans" cxnId="{747AAF5A-5949-4DCD-B5D6-3CA17BCD520F}">
      <dgm:prSet/>
      <dgm:spPr/>
      <dgm:t>
        <a:bodyPr/>
        <a:lstStyle/>
        <a:p>
          <a:endParaRPr lang="en-US"/>
        </a:p>
      </dgm:t>
    </dgm:pt>
    <dgm:pt modelId="{4F29F145-C068-4AB5-BB15-F233B128A337}" type="sibTrans" cxnId="{747AAF5A-5949-4DCD-B5D6-3CA17BCD520F}">
      <dgm:prSet/>
      <dgm:spPr/>
      <dgm:t>
        <a:bodyPr/>
        <a:lstStyle/>
        <a:p>
          <a:endParaRPr lang="en-US"/>
        </a:p>
      </dgm:t>
    </dgm:pt>
    <dgm:pt modelId="{6B8B6D2F-D52E-4EDD-B07D-9B61DE9F8753}">
      <dgm:prSet/>
      <dgm:spPr/>
      <dgm:t>
        <a:bodyPr/>
        <a:lstStyle/>
        <a:p>
          <a:endParaRPr lang="en-US" dirty="0"/>
        </a:p>
      </dgm:t>
    </dgm:pt>
    <dgm:pt modelId="{59D387D1-1B31-4E50-8920-54D81F2D6FAA}" type="parTrans" cxnId="{2285CBD6-FD3A-4B6C-BCBD-C9475D2D0AB2}">
      <dgm:prSet/>
      <dgm:spPr/>
      <dgm:t>
        <a:bodyPr/>
        <a:lstStyle/>
        <a:p>
          <a:endParaRPr lang="en-US"/>
        </a:p>
      </dgm:t>
    </dgm:pt>
    <dgm:pt modelId="{B24FC5E2-4F94-43A9-B73A-2BBD6CD15912}" type="sibTrans" cxnId="{2285CBD6-FD3A-4B6C-BCBD-C9475D2D0AB2}">
      <dgm:prSet/>
      <dgm:spPr/>
      <dgm:t>
        <a:bodyPr/>
        <a:lstStyle/>
        <a:p>
          <a:endParaRPr lang="en-US"/>
        </a:p>
      </dgm:t>
    </dgm:pt>
    <dgm:pt modelId="{354E0E9A-F79E-4578-8577-63EC4E1F0AC6}">
      <dgm:prSet phldrT="[Text]"/>
      <dgm:spPr/>
      <dgm:t>
        <a:bodyPr/>
        <a:lstStyle/>
        <a:p>
          <a:r>
            <a:rPr lang="sr-Cyrl-RS" dirty="0"/>
            <a:t>Унапређен квалитет ваздуха; </a:t>
          </a:r>
          <a:r>
            <a:rPr lang="ru-RU" dirty="0"/>
            <a:t>Смањен ризик од утицаја елементарних непогода</a:t>
          </a:r>
          <a:endParaRPr lang="en-US" dirty="0"/>
        </a:p>
      </dgm:t>
    </dgm:pt>
    <dgm:pt modelId="{C41602EB-E43E-492E-981D-2743E528AA4B}" type="parTrans" cxnId="{FDDBED63-E13B-4FFD-A9F0-7CAB7251221B}">
      <dgm:prSet/>
      <dgm:spPr/>
      <dgm:t>
        <a:bodyPr/>
        <a:lstStyle/>
        <a:p>
          <a:endParaRPr lang="en-US"/>
        </a:p>
      </dgm:t>
    </dgm:pt>
    <dgm:pt modelId="{A3AAC133-F80A-4722-8ED9-F01EB08BFD46}" type="sibTrans" cxnId="{FDDBED63-E13B-4FFD-A9F0-7CAB7251221B}">
      <dgm:prSet/>
      <dgm:spPr/>
      <dgm:t>
        <a:bodyPr/>
        <a:lstStyle/>
        <a:p>
          <a:endParaRPr lang="en-US"/>
        </a:p>
      </dgm:t>
    </dgm:pt>
    <dgm:pt modelId="{82D01E54-442F-4854-8D65-66AB2E7B58CE}">
      <dgm:prSet/>
      <dgm:spPr/>
      <dgm:t>
        <a:bodyPr/>
        <a:lstStyle/>
        <a:p>
          <a:endParaRPr lang="en-US" dirty="0"/>
        </a:p>
      </dgm:t>
    </dgm:pt>
    <dgm:pt modelId="{DCE3542A-0939-47A4-85B2-851D3B052ED2}" type="parTrans" cxnId="{F8F8C013-18DE-4194-9011-91AF2BEB9BA3}">
      <dgm:prSet/>
      <dgm:spPr/>
      <dgm:t>
        <a:bodyPr/>
        <a:lstStyle/>
        <a:p>
          <a:endParaRPr lang="en-US"/>
        </a:p>
      </dgm:t>
    </dgm:pt>
    <dgm:pt modelId="{A3C331D5-1700-4136-8A6F-63D18A8FC829}" type="sibTrans" cxnId="{F8F8C013-18DE-4194-9011-91AF2BEB9BA3}">
      <dgm:prSet/>
      <dgm:spPr/>
      <dgm:t>
        <a:bodyPr/>
        <a:lstStyle/>
        <a:p>
          <a:endParaRPr lang="en-US"/>
        </a:p>
      </dgm:t>
    </dgm:pt>
    <dgm:pt modelId="{7DD3C4FA-C264-4CEA-A9E1-9FBB1EE42485}">
      <dgm:prSet/>
      <dgm:spPr/>
      <dgm:t>
        <a:bodyPr/>
        <a:lstStyle/>
        <a:p>
          <a:endParaRPr lang="en-US" dirty="0"/>
        </a:p>
      </dgm:t>
    </dgm:pt>
    <dgm:pt modelId="{6CC309D1-49E6-47CF-AF37-0A9B0350C62B}" type="parTrans" cxnId="{32C115C4-5E12-4EDC-A023-9709348DA83A}">
      <dgm:prSet/>
      <dgm:spPr/>
      <dgm:t>
        <a:bodyPr/>
        <a:lstStyle/>
        <a:p>
          <a:endParaRPr lang="en-US"/>
        </a:p>
      </dgm:t>
    </dgm:pt>
    <dgm:pt modelId="{343CC464-EF2A-4974-8889-98C4859B9CAB}" type="sibTrans" cxnId="{32C115C4-5E12-4EDC-A023-9709348DA83A}">
      <dgm:prSet/>
      <dgm:spPr/>
      <dgm:t>
        <a:bodyPr/>
        <a:lstStyle/>
        <a:p>
          <a:endParaRPr lang="en-US"/>
        </a:p>
      </dgm:t>
    </dgm:pt>
    <dgm:pt modelId="{7026E097-2B45-43F9-B840-5BF2C2AA1932}" type="pres">
      <dgm:prSet presAssocID="{61386C6E-C226-4AC4-82CF-D13A91AB08EC}" presName="Name0" presStyleCnt="0">
        <dgm:presLayoutVars>
          <dgm:chMax val="7"/>
          <dgm:chPref val="7"/>
          <dgm:dir/>
        </dgm:presLayoutVars>
      </dgm:prSet>
      <dgm:spPr/>
    </dgm:pt>
    <dgm:pt modelId="{FCC7ED33-4E7C-46F4-AB55-863E4A87427B}" type="pres">
      <dgm:prSet presAssocID="{61386C6E-C226-4AC4-82CF-D13A91AB08EC}" presName="Name1" presStyleCnt="0"/>
      <dgm:spPr/>
    </dgm:pt>
    <dgm:pt modelId="{B3A8BC65-B757-4844-8182-927A259C9EAF}" type="pres">
      <dgm:prSet presAssocID="{61386C6E-C226-4AC4-82CF-D13A91AB08EC}" presName="cycle" presStyleCnt="0"/>
      <dgm:spPr/>
    </dgm:pt>
    <dgm:pt modelId="{A129A133-FE6F-4A31-9640-463A4C3BDD24}" type="pres">
      <dgm:prSet presAssocID="{61386C6E-C226-4AC4-82CF-D13A91AB08EC}" presName="srcNode" presStyleLbl="node1" presStyleIdx="0" presStyleCnt="7"/>
      <dgm:spPr/>
    </dgm:pt>
    <dgm:pt modelId="{CF62E78B-4350-466B-9BF5-AB6D3B5E2C27}" type="pres">
      <dgm:prSet presAssocID="{61386C6E-C226-4AC4-82CF-D13A91AB08EC}" presName="conn" presStyleLbl="parChTrans1D2" presStyleIdx="0" presStyleCnt="1"/>
      <dgm:spPr/>
    </dgm:pt>
    <dgm:pt modelId="{B9D5C27F-ACFC-40C5-9A0D-E1593EB3EFB0}" type="pres">
      <dgm:prSet presAssocID="{61386C6E-C226-4AC4-82CF-D13A91AB08EC}" presName="extraNode" presStyleLbl="node1" presStyleIdx="0" presStyleCnt="7"/>
      <dgm:spPr/>
    </dgm:pt>
    <dgm:pt modelId="{7B549491-464C-437F-BD25-6E435A959658}" type="pres">
      <dgm:prSet presAssocID="{61386C6E-C226-4AC4-82CF-D13A91AB08EC}" presName="dstNode" presStyleLbl="node1" presStyleIdx="0" presStyleCnt="7"/>
      <dgm:spPr/>
    </dgm:pt>
    <dgm:pt modelId="{975C1E8F-D224-4077-8418-809255018C68}" type="pres">
      <dgm:prSet presAssocID="{A4605D28-3220-4280-B56C-C058DB190921}" presName="text_1" presStyleLbl="node1" presStyleIdx="0" presStyleCnt="7">
        <dgm:presLayoutVars>
          <dgm:bulletEnabled val="1"/>
        </dgm:presLayoutVars>
      </dgm:prSet>
      <dgm:spPr/>
    </dgm:pt>
    <dgm:pt modelId="{E8C4E59F-AFB9-49D1-9D6A-938F4C670218}" type="pres">
      <dgm:prSet presAssocID="{A4605D28-3220-4280-B56C-C058DB190921}" presName="accent_1" presStyleCnt="0"/>
      <dgm:spPr/>
    </dgm:pt>
    <dgm:pt modelId="{2865C1AA-3188-47A7-B585-62AB05DB3B18}" type="pres">
      <dgm:prSet presAssocID="{A4605D28-3220-4280-B56C-C058DB190921}" presName="accentRepeatNode" presStyleLbl="solidFgAcc1" presStyleIdx="0" presStyleCnt="7"/>
      <dgm:spPr/>
    </dgm:pt>
    <dgm:pt modelId="{255560C2-613B-46F2-9D65-CDCD34450BBE}" type="pres">
      <dgm:prSet presAssocID="{186D5AB5-FCAC-4054-97DD-8F02075D6A6A}" presName="text_2" presStyleLbl="node1" presStyleIdx="1" presStyleCnt="7">
        <dgm:presLayoutVars>
          <dgm:bulletEnabled val="1"/>
        </dgm:presLayoutVars>
      </dgm:prSet>
      <dgm:spPr/>
    </dgm:pt>
    <dgm:pt modelId="{045FD4DE-2639-455D-9341-1A0437E27827}" type="pres">
      <dgm:prSet presAssocID="{186D5AB5-FCAC-4054-97DD-8F02075D6A6A}" presName="accent_2" presStyleCnt="0"/>
      <dgm:spPr/>
    </dgm:pt>
    <dgm:pt modelId="{BA73AE2D-AAE3-4F96-98F5-B2BEDB28E7A5}" type="pres">
      <dgm:prSet presAssocID="{186D5AB5-FCAC-4054-97DD-8F02075D6A6A}" presName="accentRepeatNode" presStyleLbl="solidFgAcc1" presStyleIdx="1" presStyleCnt="7"/>
      <dgm:spPr/>
    </dgm:pt>
    <dgm:pt modelId="{8E3D1D47-3EB2-4185-8B89-4B572DCBDD90}" type="pres">
      <dgm:prSet presAssocID="{3B15E937-0506-4348-8342-CFD41738B84D}" presName="text_3" presStyleLbl="node1" presStyleIdx="2" presStyleCnt="7">
        <dgm:presLayoutVars>
          <dgm:bulletEnabled val="1"/>
        </dgm:presLayoutVars>
      </dgm:prSet>
      <dgm:spPr/>
    </dgm:pt>
    <dgm:pt modelId="{3700951F-08E0-4092-A4A7-8C9F3D8E2BE0}" type="pres">
      <dgm:prSet presAssocID="{3B15E937-0506-4348-8342-CFD41738B84D}" presName="accent_3" presStyleCnt="0"/>
      <dgm:spPr/>
    </dgm:pt>
    <dgm:pt modelId="{FDE584E6-1FB8-4CD8-A582-5BAD0E9A9087}" type="pres">
      <dgm:prSet presAssocID="{3B15E937-0506-4348-8342-CFD41738B84D}" presName="accentRepeatNode" presStyleLbl="solidFgAcc1" presStyleIdx="2" presStyleCnt="7"/>
      <dgm:spPr/>
    </dgm:pt>
    <dgm:pt modelId="{60DCF5FA-F34D-4C49-B606-96E4D8839FF9}" type="pres">
      <dgm:prSet presAssocID="{E71F9951-EC6F-47B0-A000-9CA36C4B14A8}" presName="text_4" presStyleLbl="node1" presStyleIdx="3" presStyleCnt="7">
        <dgm:presLayoutVars>
          <dgm:bulletEnabled val="1"/>
        </dgm:presLayoutVars>
      </dgm:prSet>
      <dgm:spPr/>
    </dgm:pt>
    <dgm:pt modelId="{0422990F-7314-461C-807F-7005C6B8B064}" type="pres">
      <dgm:prSet presAssocID="{E71F9951-EC6F-47B0-A000-9CA36C4B14A8}" presName="accent_4" presStyleCnt="0"/>
      <dgm:spPr/>
    </dgm:pt>
    <dgm:pt modelId="{84B05844-ED30-47B7-8575-0CAF3F4F0067}" type="pres">
      <dgm:prSet presAssocID="{E71F9951-EC6F-47B0-A000-9CA36C4B14A8}" presName="accentRepeatNode" presStyleLbl="solidFgAcc1" presStyleIdx="3" presStyleCnt="7"/>
      <dgm:spPr/>
    </dgm:pt>
    <dgm:pt modelId="{6091B5E2-B4E0-4AC0-B386-A8C9B9E37625}" type="pres">
      <dgm:prSet presAssocID="{72521714-E2C1-4EBD-9992-2D12A7293286}" presName="text_5" presStyleLbl="node1" presStyleIdx="4" presStyleCnt="7">
        <dgm:presLayoutVars>
          <dgm:bulletEnabled val="1"/>
        </dgm:presLayoutVars>
      </dgm:prSet>
      <dgm:spPr/>
    </dgm:pt>
    <dgm:pt modelId="{DC019CE6-3DAA-4E93-93F7-EB893B24A5EE}" type="pres">
      <dgm:prSet presAssocID="{72521714-E2C1-4EBD-9992-2D12A7293286}" presName="accent_5" presStyleCnt="0"/>
      <dgm:spPr/>
    </dgm:pt>
    <dgm:pt modelId="{CD65B396-4383-492E-B74A-9FD4F77BEA23}" type="pres">
      <dgm:prSet presAssocID="{72521714-E2C1-4EBD-9992-2D12A7293286}" presName="accentRepeatNode" presStyleLbl="solidFgAcc1" presStyleIdx="4" presStyleCnt="7"/>
      <dgm:spPr/>
    </dgm:pt>
    <dgm:pt modelId="{7CA5CC0E-2531-423E-9441-51182F9D62E7}" type="pres">
      <dgm:prSet presAssocID="{5433301E-84DE-4AE6-9F22-1D167EC1E44E}" presName="text_6" presStyleLbl="node1" presStyleIdx="5" presStyleCnt="7">
        <dgm:presLayoutVars>
          <dgm:bulletEnabled val="1"/>
        </dgm:presLayoutVars>
      </dgm:prSet>
      <dgm:spPr/>
    </dgm:pt>
    <dgm:pt modelId="{024722D8-F658-49E1-A6D5-FE858F5F8142}" type="pres">
      <dgm:prSet presAssocID="{5433301E-84DE-4AE6-9F22-1D167EC1E44E}" presName="accent_6" presStyleCnt="0"/>
      <dgm:spPr/>
    </dgm:pt>
    <dgm:pt modelId="{5167654E-B8BF-424B-A99C-C81E0C7C565C}" type="pres">
      <dgm:prSet presAssocID="{5433301E-84DE-4AE6-9F22-1D167EC1E44E}" presName="accentRepeatNode" presStyleLbl="solidFgAcc1" presStyleIdx="5" presStyleCnt="7"/>
      <dgm:spPr/>
    </dgm:pt>
    <dgm:pt modelId="{C61C15F3-CF3F-4895-AB03-336E27EEE502}" type="pres">
      <dgm:prSet presAssocID="{354E0E9A-F79E-4578-8577-63EC4E1F0AC6}" presName="text_7" presStyleLbl="node1" presStyleIdx="6" presStyleCnt="7">
        <dgm:presLayoutVars>
          <dgm:bulletEnabled val="1"/>
        </dgm:presLayoutVars>
      </dgm:prSet>
      <dgm:spPr/>
    </dgm:pt>
    <dgm:pt modelId="{4EBD6C21-6ECF-4F9B-BB5F-25B37B781BBF}" type="pres">
      <dgm:prSet presAssocID="{354E0E9A-F79E-4578-8577-63EC4E1F0AC6}" presName="accent_7" presStyleCnt="0"/>
      <dgm:spPr/>
    </dgm:pt>
    <dgm:pt modelId="{028B734A-AD3D-43A0-89EB-BB525FBCF67D}" type="pres">
      <dgm:prSet presAssocID="{354E0E9A-F79E-4578-8577-63EC4E1F0AC6}" presName="accentRepeatNode" presStyleLbl="solidFgAcc1" presStyleIdx="6" presStyleCnt="7"/>
      <dgm:spPr/>
    </dgm:pt>
  </dgm:ptLst>
  <dgm:cxnLst>
    <dgm:cxn modelId="{A0D55C02-802E-421B-BF48-045028B85FA5}" srcId="{61386C6E-C226-4AC4-82CF-D13A91AB08EC}" destId="{72521714-E2C1-4EBD-9992-2D12A7293286}" srcOrd="4" destOrd="0" parTransId="{46DDB32D-D9F1-4901-9099-9A279F03362B}" sibTransId="{DD8ADC6A-EFDF-4D6C-96F6-52715F6FD9E6}"/>
    <dgm:cxn modelId="{9520EC07-4AD9-4A13-91D2-0BC8410B1B2D}" srcId="{61386C6E-C226-4AC4-82CF-D13A91AB08EC}" destId="{A4605D28-3220-4280-B56C-C058DB190921}" srcOrd="0" destOrd="0" parTransId="{23B5C5F5-3859-46A3-87CD-81FFB2B00E7C}" sibTransId="{3327389E-C878-4ACF-AEBA-1D328C87AFB1}"/>
    <dgm:cxn modelId="{6D8E660E-B6F6-4233-BF73-923392FCDAA4}" srcId="{61386C6E-C226-4AC4-82CF-D13A91AB08EC}" destId="{186D5AB5-FCAC-4054-97DD-8F02075D6A6A}" srcOrd="1" destOrd="0" parTransId="{BDF1EE26-5D31-4974-AEF4-FDFDDF9B484E}" sibTransId="{E2507A29-C851-4477-B9FF-B534E761E069}"/>
    <dgm:cxn modelId="{F4348112-C9F0-493C-85CE-9CC45580FD90}" type="presOf" srcId="{3327389E-C878-4ACF-AEBA-1D328C87AFB1}" destId="{CF62E78B-4350-466B-9BF5-AB6D3B5E2C27}" srcOrd="0" destOrd="0" presId="urn:microsoft.com/office/officeart/2008/layout/VerticalCurvedList"/>
    <dgm:cxn modelId="{F8F8C013-18DE-4194-9011-91AF2BEB9BA3}" srcId="{61386C6E-C226-4AC4-82CF-D13A91AB08EC}" destId="{82D01E54-442F-4854-8D65-66AB2E7B58CE}" srcOrd="8" destOrd="0" parTransId="{DCE3542A-0939-47A4-85B2-851D3B052ED2}" sibTransId="{A3C331D5-1700-4136-8A6F-63D18A8FC829}"/>
    <dgm:cxn modelId="{D2FA7B1A-0FC6-4AF4-BC9C-87937EE41530}" type="presOf" srcId="{186D5AB5-FCAC-4054-97DD-8F02075D6A6A}" destId="{255560C2-613B-46F2-9D65-CDCD34450BBE}" srcOrd="0" destOrd="0" presId="urn:microsoft.com/office/officeart/2008/layout/VerticalCurvedList"/>
    <dgm:cxn modelId="{227D9C34-F846-470F-836C-9241654937F7}" srcId="{61386C6E-C226-4AC4-82CF-D13A91AB08EC}" destId="{3B806CD1-0B56-4031-9E22-CB71B2ECC3E2}" srcOrd="12" destOrd="0" parTransId="{5E9B1C06-3011-4676-989A-63B11C27E874}" sibTransId="{FD24C2A5-749C-49CA-ADB9-235A739F42DB}"/>
    <dgm:cxn modelId="{DF529341-41C3-44CA-AA1E-FC8B5EF1CCCB}" srcId="{61386C6E-C226-4AC4-82CF-D13A91AB08EC}" destId="{65AD665F-607E-46B8-B4EB-90A44EFBF068}" srcOrd="14" destOrd="0" parTransId="{F0139277-06A7-40FE-B38D-802380EE599D}" sibTransId="{EF2937EE-F343-42AC-8834-9A1ED0C821E6}"/>
    <dgm:cxn modelId="{FDDBED63-E13B-4FFD-A9F0-7CAB7251221B}" srcId="{61386C6E-C226-4AC4-82CF-D13A91AB08EC}" destId="{354E0E9A-F79E-4578-8577-63EC4E1F0AC6}" srcOrd="6" destOrd="0" parTransId="{C41602EB-E43E-492E-981D-2743E528AA4B}" sibTransId="{A3AAC133-F80A-4722-8ED9-F01EB08BFD46}"/>
    <dgm:cxn modelId="{CF64A067-2B8E-4A6D-A5D9-FC9E0A2207AB}" type="presOf" srcId="{61386C6E-C226-4AC4-82CF-D13A91AB08EC}" destId="{7026E097-2B45-43F9-B840-5BF2C2AA1932}" srcOrd="0" destOrd="0" presId="urn:microsoft.com/office/officeart/2008/layout/VerticalCurvedList"/>
    <dgm:cxn modelId="{747AAF5A-5949-4DCD-B5D6-3CA17BCD520F}" srcId="{61386C6E-C226-4AC4-82CF-D13A91AB08EC}" destId="{E71F9951-EC6F-47B0-A000-9CA36C4B14A8}" srcOrd="3" destOrd="0" parTransId="{560AD00B-12F3-4817-9571-4533069FE450}" sibTransId="{4F29F145-C068-4AB5-BB15-F233B128A337}"/>
    <dgm:cxn modelId="{719ED27B-EDD9-4DE0-B099-0C69AC797A5E}" srcId="{61386C6E-C226-4AC4-82CF-D13A91AB08EC}" destId="{09805C25-F28C-4A83-B1CD-BEB03B135619}" srcOrd="10" destOrd="0" parTransId="{C9359A2E-9681-4CBA-BCE4-06D834571E28}" sibTransId="{7CE0606A-0CCB-441D-8162-9BEBF6CBBE89}"/>
    <dgm:cxn modelId="{EDADD78E-8C66-428F-B9F2-339D05745354}" srcId="{61386C6E-C226-4AC4-82CF-D13A91AB08EC}" destId="{49C10ED1-DEF0-4D2E-A09E-E1B328085408}" srcOrd="13" destOrd="0" parTransId="{67A1EE78-03FC-4B52-ABC8-F970758E238D}" sibTransId="{2E936511-8600-4213-B755-70162C6212F7}"/>
    <dgm:cxn modelId="{A7B78593-A78D-458C-A2F5-CC2113A73A25}" srcId="{61386C6E-C226-4AC4-82CF-D13A91AB08EC}" destId="{92D5304F-2AAE-4860-9B74-25CF38045441}" srcOrd="11" destOrd="0" parTransId="{9AAEAD2B-C259-4FFD-B5BA-377920149E45}" sibTransId="{B4F0AE25-BECC-43F4-B224-E0C34F7484B7}"/>
    <dgm:cxn modelId="{6BEAAC96-1FB6-4E59-BA51-4E6AF051E4D6}" type="presOf" srcId="{3B15E937-0506-4348-8342-CFD41738B84D}" destId="{8E3D1D47-3EB2-4185-8B89-4B572DCBDD90}" srcOrd="0" destOrd="0" presId="urn:microsoft.com/office/officeart/2008/layout/VerticalCurvedList"/>
    <dgm:cxn modelId="{F3C2B597-F6EA-4152-9D50-7B889C6E8848}" type="presOf" srcId="{72521714-E2C1-4EBD-9992-2D12A7293286}" destId="{6091B5E2-B4E0-4AC0-B386-A8C9B9E37625}" srcOrd="0" destOrd="0" presId="urn:microsoft.com/office/officeart/2008/layout/VerticalCurvedList"/>
    <dgm:cxn modelId="{4153AFA7-79F2-4DF6-9838-1CEF44462F23}" type="presOf" srcId="{E71F9951-EC6F-47B0-A000-9CA36C4B14A8}" destId="{60DCF5FA-F34D-4C49-B606-96E4D8839FF9}" srcOrd="0" destOrd="0" presId="urn:microsoft.com/office/officeart/2008/layout/VerticalCurvedList"/>
    <dgm:cxn modelId="{5C3F65B4-4259-4E0C-9930-3DFBF8660BEF}" srcId="{61386C6E-C226-4AC4-82CF-D13A91AB08EC}" destId="{5433301E-84DE-4AE6-9F22-1D167EC1E44E}" srcOrd="5" destOrd="0" parTransId="{EC38C03C-AA98-4B05-9649-69B9B86E3395}" sibTransId="{B88542B9-94D4-40FD-AFDE-A5CD18C81643}"/>
    <dgm:cxn modelId="{32C115C4-5E12-4EDC-A023-9709348DA83A}" srcId="{61386C6E-C226-4AC4-82CF-D13A91AB08EC}" destId="{7DD3C4FA-C264-4CEA-A9E1-9FBB1EE42485}" srcOrd="7" destOrd="0" parTransId="{6CC309D1-49E6-47CF-AF37-0A9B0350C62B}" sibTransId="{343CC464-EF2A-4974-8889-98C4859B9CAB}"/>
    <dgm:cxn modelId="{E4F01DC7-8EEA-48D7-B0FB-0FD59CB77CB4}" type="presOf" srcId="{5433301E-84DE-4AE6-9F22-1D167EC1E44E}" destId="{7CA5CC0E-2531-423E-9441-51182F9D62E7}" srcOrd="0" destOrd="0" presId="urn:microsoft.com/office/officeart/2008/layout/VerticalCurvedList"/>
    <dgm:cxn modelId="{BDBE21D4-4585-40B1-AFC5-38ECDEDFECB7}" type="presOf" srcId="{354E0E9A-F79E-4578-8577-63EC4E1F0AC6}" destId="{C61C15F3-CF3F-4895-AB03-336E27EEE502}" srcOrd="0" destOrd="0" presId="urn:microsoft.com/office/officeart/2008/layout/VerticalCurvedList"/>
    <dgm:cxn modelId="{2285CBD6-FD3A-4B6C-BCBD-C9475D2D0AB2}" srcId="{61386C6E-C226-4AC4-82CF-D13A91AB08EC}" destId="{6B8B6D2F-D52E-4EDD-B07D-9B61DE9F8753}" srcOrd="9" destOrd="0" parTransId="{59D387D1-1B31-4E50-8920-54D81F2D6FAA}" sibTransId="{B24FC5E2-4F94-43A9-B73A-2BBD6CD15912}"/>
    <dgm:cxn modelId="{AAF2E5EE-F8B1-430C-8020-3EB5C6AB8242}" srcId="{61386C6E-C226-4AC4-82CF-D13A91AB08EC}" destId="{3B15E937-0506-4348-8342-CFD41738B84D}" srcOrd="2" destOrd="0" parTransId="{2AA3E4A7-087D-48DF-8819-4DC145AD47EB}" sibTransId="{16F08DD4-A3F5-4D62-AC82-71213C9648F8}"/>
    <dgm:cxn modelId="{9A51D5F2-FF5F-4E0A-AFE7-BD9A1051CF57}" type="presOf" srcId="{A4605D28-3220-4280-B56C-C058DB190921}" destId="{975C1E8F-D224-4077-8418-809255018C68}" srcOrd="0" destOrd="0" presId="urn:microsoft.com/office/officeart/2008/layout/VerticalCurvedList"/>
    <dgm:cxn modelId="{59578631-3822-47E6-A742-6B08A918BDAD}" type="presParOf" srcId="{7026E097-2B45-43F9-B840-5BF2C2AA1932}" destId="{FCC7ED33-4E7C-46F4-AB55-863E4A87427B}" srcOrd="0" destOrd="0" presId="urn:microsoft.com/office/officeart/2008/layout/VerticalCurvedList"/>
    <dgm:cxn modelId="{1C60A16C-81AC-4663-983E-DD6C2BCE95C2}" type="presParOf" srcId="{FCC7ED33-4E7C-46F4-AB55-863E4A87427B}" destId="{B3A8BC65-B757-4844-8182-927A259C9EAF}" srcOrd="0" destOrd="0" presId="urn:microsoft.com/office/officeart/2008/layout/VerticalCurvedList"/>
    <dgm:cxn modelId="{FB60D0FE-CD9D-4640-8E0F-3C93AF41DFB6}" type="presParOf" srcId="{B3A8BC65-B757-4844-8182-927A259C9EAF}" destId="{A129A133-FE6F-4A31-9640-463A4C3BDD24}" srcOrd="0" destOrd="0" presId="urn:microsoft.com/office/officeart/2008/layout/VerticalCurvedList"/>
    <dgm:cxn modelId="{73CFA0FD-BD13-4BA2-B7BE-8BE40255DCD5}" type="presParOf" srcId="{B3A8BC65-B757-4844-8182-927A259C9EAF}" destId="{CF62E78B-4350-466B-9BF5-AB6D3B5E2C27}" srcOrd="1" destOrd="0" presId="urn:microsoft.com/office/officeart/2008/layout/VerticalCurvedList"/>
    <dgm:cxn modelId="{9395DEA7-97D1-4D2A-B55D-9267EACDBE38}" type="presParOf" srcId="{B3A8BC65-B757-4844-8182-927A259C9EAF}" destId="{B9D5C27F-ACFC-40C5-9A0D-E1593EB3EFB0}" srcOrd="2" destOrd="0" presId="urn:microsoft.com/office/officeart/2008/layout/VerticalCurvedList"/>
    <dgm:cxn modelId="{8E44639B-0E82-4EB6-A64F-C1B4B5299C4D}" type="presParOf" srcId="{B3A8BC65-B757-4844-8182-927A259C9EAF}" destId="{7B549491-464C-437F-BD25-6E435A959658}" srcOrd="3" destOrd="0" presId="urn:microsoft.com/office/officeart/2008/layout/VerticalCurvedList"/>
    <dgm:cxn modelId="{6D44629C-C7AE-453E-ACF4-0C22AD69AFE0}" type="presParOf" srcId="{FCC7ED33-4E7C-46F4-AB55-863E4A87427B}" destId="{975C1E8F-D224-4077-8418-809255018C68}" srcOrd="1" destOrd="0" presId="urn:microsoft.com/office/officeart/2008/layout/VerticalCurvedList"/>
    <dgm:cxn modelId="{33C6B535-A1F2-4EE1-B727-D44E187F1C61}" type="presParOf" srcId="{FCC7ED33-4E7C-46F4-AB55-863E4A87427B}" destId="{E8C4E59F-AFB9-49D1-9D6A-938F4C670218}" srcOrd="2" destOrd="0" presId="urn:microsoft.com/office/officeart/2008/layout/VerticalCurvedList"/>
    <dgm:cxn modelId="{DA67DF48-2C09-4D19-B9A9-58EAC0BA7387}" type="presParOf" srcId="{E8C4E59F-AFB9-49D1-9D6A-938F4C670218}" destId="{2865C1AA-3188-47A7-B585-62AB05DB3B18}" srcOrd="0" destOrd="0" presId="urn:microsoft.com/office/officeart/2008/layout/VerticalCurvedList"/>
    <dgm:cxn modelId="{9D116C06-9796-428A-9EFD-DC277B48262D}" type="presParOf" srcId="{FCC7ED33-4E7C-46F4-AB55-863E4A87427B}" destId="{255560C2-613B-46F2-9D65-CDCD34450BBE}" srcOrd="3" destOrd="0" presId="urn:microsoft.com/office/officeart/2008/layout/VerticalCurvedList"/>
    <dgm:cxn modelId="{6F2C9E45-6782-433F-864A-5369B6101E72}" type="presParOf" srcId="{FCC7ED33-4E7C-46F4-AB55-863E4A87427B}" destId="{045FD4DE-2639-455D-9341-1A0437E27827}" srcOrd="4" destOrd="0" presId="urn:microsoft.com/office/officeart/2008/layout/VerticalCurvedList"/>
    <dgm:cxn modelId="{8E5B4082-8AAB-4737-BE12-7811BE9F32E4}" type="presParOf" srcId="{045FD4DE-2639-455D-9341-1A0437E27827}" destId="{BA73AE2D-AAE3-4F96-98F5-B2BEDB28E7A5}" srcOrd="0" destOrd="0" presId="urn:microsoft.com/office/officeart/2008/layout/VerticalCurvedList"/>
    <dgm:cxn modelId="{7A93FF90-36F0-49F6-A5B1-A4F7CBFF912A}" type="presParOf" srcId="{FCC7ED33-4E7C-46F4-AB55-863E4A87427B}" destId="{8E3D1D47-3EB2-4185-8B89-4B572DCBDD90}" srcOrd="5" destOrd="0" presId="urn:microsoft.com/office/officeart/2008/layout/VerticalCurvedList"/>
    <dgm:cxn modelId="{F99D033E-4FF9-4542-9C3A-D08EF1972DA2}" type="presParOf" srcId="{FCC7ED33-4E7C-46F4-AB55-863E4A87427B}" destId="{3700951F-08E0-4092-A4A7-8C9F3D8E2BE0}" srcOrd="6" destOrd="0" presId="urn:microsoft.com/office/officeart/2008/layout/VerticalCurvedList"/>
    <dgm:cxn modelId="{7255ACC2-71F7-429F-A172-3CCE0991B8F3}" type="presParOf" srcId="{3700951F-08E0-4092-A4A7-8C9F3D8E2BE0}" destId="{FDE584E6-1FB8-4CD8-A582-5BAD0E9A9087}" srcOrd="0" destOrd="0" presId="urn:microsoft.com/office/officeart/2008/layout/VerticalCurvedList"/>
    <dgm:cxn modelId="{A86624D4-70CA-49ED-A4F7-97C9D64EA352}" type="presParOf" srcId="{FCC7ED33-4E7C-46F4-AB55-863E4A87427B}" destId="{60DCF5FA-F34D-4C49-B606-96E4D8839FF9}" srcOrd="7" destOrd="0" presId="urn:microsoft.com/office/officeart/2008/layout/VerticalCurvedList"/>
    <dgm:cxn modelId="{4061E4F5-5418-4FEC-9531-D16A0966C6FA}" type="presParOf" srcId="{FCC7ED33-4E7C-46F4-AB55-863E4A87427B}" destId="{0422990F-7314-461C-807F-7005C6B8B064}" srcOrd="8" destOrd="0" presId="urn:microsoft.com/office/officeart/2008/layout/VerticalCurvedList"/>
    <dgm:cxn modelId="{0319D286-2657-4BEF-92AF-7D61038F3454}" type="presParOf" srcId="{0422990F-7314-461C-807F-7005C6B8B064}" destId="{84B05844-ED30-47B7-8575-0CAF3F4F0067}" srcOrd="0" destOrd="0" presId="urn:microsoft.com/office/officeart/2008/layout/VerticalCurvedList"/>
    <dgm:cxn modelId="{DB7654EB-D45C-428A-B7BD-817651520BCE}" type="presParOf" srcId="{FCC7ED33-4E7C-46F4-AB55-863E4A87427B}" destId="{6091B5E2-B4E0-4AC0-B386-A8C9B9E37625}" srcOrd="9" destOrd="0" presId="urn:microsoft.com/office/officeart/2008/layout/VerticalCurvedList"/>
    <dgm:cxn modelId="{8AE688C1-8D34-43F3-9BDC-958ED9E31AB4}" type="presParOf" srcId="{FCC7ED33-4E7C-46F4-AB55-863E4A87427B}" destId="{DC019CE6-3DAA-4E93-93F7-EB893B24A5EE}" srcOrd="10" destOrd="0" presId="urn:microsoft.com/office/officeart/2008/layout/VerticalCurvedList"/>
    <dgm:cxn modelId="{53568784-CE30-4E79-890C-44FD7A6B9172}" type="presParOf" srcId="{DC019CE6-3DAA-4E93-93F7-EB893B24A5EE}" destId="{CD65B396-4383-492E-B74A-9FD4F77BEA23}" srcOrd="0" destOrd="0" presId="urn:microsoft.com/office/officeart/2008/layout/VerticalCurvedList"/>
    <dgm:cxn modelId="{3B48E475-6046-4313-8A87-E60328EFE986}" type="presParOf" srcId="{FCC7ED33-4E7C-46F4-AB55-863E4A87427B}" destId="{7CA5CC0E-2531-423E-9441-51182F9D62E7}" srcOrd="11" destOrd="0" presId="urn:microsoft.com/office/officeart/2008/layout/VerticalCurvedList"/>
    <dgm:cxn modelId="{CB0F1905-10A6-46E7-AA2E-35870E32F64E}" type="presParOf" srcId="{FCC7ED33-4E7C-46F4-AB55-863E4A87427B}" destId="{024722D8-F658-49E1-A6D5-FE858F5F8142}" srcOrd="12" destOrd="0" presId="urn:microsoft.com/office/officeart/2008/layout/VerticalCurvedList"/>
    <dgm:cxn modelId="{37C2AF85-BBF0-4AF2-A555-774E70A6BC7D}" type="presParOf" srcId="{024722D8-F658-49E1-A6D5-FE858F5F8142}" destId="{5167654E-B8BF-424B-A99C-C81E0C7C565C}" srcOrd="0" destOrd="0" presId="urn:microsoft.com/office/officeart/2008/layout/VerticalCurvedList"/>
    <dgm:cxn modelId="{853B1295-3769-45ED-B196-D13BC1005B90}" type="presParOf" srcId="{FCC7ED33-4E7C-46F4-AB55-863E4A87427B}" destId="{C61C15F3-CF3F-4895-AB03-336E27EEE502}" srcOrd="13" destOrd="0" presId="urn:microsoft.com/office/officeart/2008/layout/VerticalCurvedList"/>
    <dgm:cxn modelId="{54FFFB14-4C6F-4332-A60D-2D4D50B82033}" type="presParOf" srcId="{FCC7ED33-4E7C-46F4-AB55-863E4A87427B}" destId="{4EBD6C21-6ECF-4F9B-BB5F-25B37B781BBF}" srcOrd="14" destOrd="0" presId="urn:microsoft.com/office/officeart/2008/layout/VerticalCurvedList"/>
    <dgm:cxn modelId="{00760BCD-7272-46A4-8A51-4702536BFD8C}" type="presParOf" srcId="{4EBD6C21-6ECF-4F9B-BB5F-25B37B781BBF}" destId="{028B734A-AD3D-43A0-89EB-BB525FBCF6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67E0C4-E59D-47B6-9F8C-3CC20BF0B3D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837D2-CBCA-4346-B718-895CD511A7C8}">
      <dgm:prSet phldrT="[Text]"/>
      <dgm:spPr/>
      <dgm:t>
        <a:bodyPr/>
        <a:lstStyle/>
        <a:p>
          <a:r>
            <a:rPr lang="sr-Cyrl-RS" dirty="0"/>
            <a:t>Приоритетни циљеви </a:t>
          </a:r>
          <a:endParaRPr lang="en-US" dirty="0"/>
        </a:p>
      </dgm:t>
    </dgm:pt>
    <dgm:pt modelId="{2A26AEB1-3E58-417B-81FB-BE567988876C}" type="parTrans" cxnId="{647D7FCB-CA55-4084-BB6A-E4B252ADD28F}">
      <dgm:prSet/>
      <dgm:spPr/>
      <dgm:t>
        <a:bodyPr/>
        <a:lstStyle/>
        <a:p>
          <a:endParaRPr lang="en-US"/>
        </a:p>
      </dgm:t>
    </dgm:pt>
    <dgm:pt modelId="{81354543-29D5-46E6-BDF8-39B2A8DA343A}" type="sibTrans" cxnId="{647D7FCB-CA55-4084-BB6A-E4B252ADD28F}">
      <dgm:prSet/>
      <dgm:spPr/>
      <dgm:t>
        <a:bodyPr/>
        <a:lstStyle/>
        <a:p>
          <a:endParaRPr lang="en-US"/>
        </a:p>
      </dgm:t>
    </dgm:pt>
    <dgm:pt modelId="{8F4E7E39-766A-4DC5-BF5A-D1F320E9A208}">
      <dgm:prSet phldrT="[Text]"/>
      <dgm:spPr/>
      <dgm:t>
        <a:bodyPr/>
        <a:lstStyle/>
        <a:p>
          <a:r>
            <a:rPr lang="ru-RU" dirty="0"/>
            <a:t>Унапређени услови за развој образовања</a:t>
          </a:r>
          <a:endParaRPr lang="en-US" dirty="0"/>
        </a:p>
      </dgm:t>
    </dgm:pt>
    <dgm:pt modelId="{9D1F24D5-DC85-4330-81F5-EBB45E6AD4E2}" type="parTrans" cxnId="{75D66AE8-8871-4B33-BBC2-CDB4F94555EE}">
      <dgm:prSet/>
      <dgm:spPr/>
      <dgm:t>
        <a:bodyPr/>
        <a:lstStyle/>
        <a:p>
          <a:endParaRPr lang="en-US"/>
        </a:p>
      </dgm:t>
    </dgm:pt>
    <dgm:pt modelId="{A9D422DF-C6BC-48CA-9F04-DBFC028214A8}" type="sibTrans" cxnId="{75D66AE8-8871-4B33-BBC2-CDB4F94555EE}">
      <dgm:prSet/>
      <dgm:spPr/>
      <dgm:t>
        <a:bodyPr/>
        <a:lstStyle/>
        <a:p>
          <a:endParaRPr lang="en-US"/>
        </a:p>
      </dgm:t>
    </dgm:pt>
    <dgm:pt modelId="{447CEFB5-A2FB-4226-B3AF-891B980E3812}">
      <dgm:prSet phldrT="[Text]"/>
      <dgm:spPr/>
      <dgm:t>
        <a:bodyPr/>
        <a:lstStyle/>
        <a:p>
          <a:r>
            <a:rPr lang="ru-RU" dirty="0"/>
            <a:t>Унапређео предшколско васпитање и образовање</a:t>
          </a:r>
          <a:endParaRPr lang="en-US" dirty="0"/>
        </a:p>
      </dgm:t>
    </dgm:pt>
    <dgm:pt modelId="{E877FFF8-9852-4DEB-8878-868B2EF9E47B}" type="parTrans" cxnId="{7AD48379-1467-4B26-A9D6-4E25B29F55E4}">
      <dgm:prSet/>
      <dgm:spPr/>
      <dgm:t>
        <a:bodyPr/>
        <a:lstStyle/>
        <a:p>
          <a:endParaRPr lang="en-US"/>
        </a:p>
      </dgm:t>
    </dgm:pt>
    <dgm:pt modelId="{20BC6538-4847-42BE-B09C-283BB72D7753}" type="sibTrans" cxnId="{7AD48379-1467-4B26-A9D6-4E25B29F55E4}">
      <dgm:prSet/>
      <dgm:spPr/>
      <dgm:t>
        <a:bodyPr/>
        <a:lstStyle/>
        <a:p>
          <a:endParaRPr lang="en-US"/>
        </a:p>
      </dgm:t>
    </dgm:pt>
    <dgm:pt modelId="{8F5993DA-F1D0-4D9B-BACC-9FC2D83B3B12}">
      <dgm:prSet/>
      <dgm:spPr/>
      <dgm:t>
        <a:bodyPr/>
        <a:lstStyle/>
        <a:p>
          <a:endParaRPr lang="en-US" dirty="0"/>
        </a:p>
      </dgm:t>
    </dgm:pt>
    <dgm:pt modelId="{8AA3933F-ACC5-4BE6-8CF2-1E84D0380B2F}" type="parTrans" cxnId="{DC1B4F3B-9845-4DB5-B1AD-70C8FDBB335E}">
      <dgm:prSet/>
      <dgm:spPr/>
      <dgm:t>
        <a:bodyPr/>
        <a:lstStyle/>
        <a:p>
          <a:endParaRPr lang="en-US"/>
        </a:p>
      </dgm:t>
    </dgm:pt>
    <dgm:pt modelId="{3CDE262F-59C1-4F80-96D0-6BDB8A23EB4E}" type="sibTrans" cxnId="{DC1B4F3B-9845-4DB5-B1AD-70C8FDBB335E}">
      <dgm:prSet/>
      <dgm:spPr/>
      <dgm:t>
        <a:bodyPr/>
        <a:lstStyle/>
        <a:p>
          <a:endParaRPr lang="en-US"/>
        </a:p>
      </dgm:t>
    </dgm:pt>
    <dgm:pt modelId="{75015160-F6BE-4B08-8594-6E3A20BA6DFE}">
      <dgm:prSet/>
      <dgm:spPr/>
      <dgm:t>
        <a:bodyPr/>
        <a:lstStyle/>
        <a:p>
          <a:endParaRPr lang="en-US" dirty="0"/>
        </a:p>
      </dgm:t>
    </dgm:pt>
    <dgm:pt modelId="{C1C26712-2FBF-467A-86CB-A86C4F7A9193}" type="parTrans" cxnId="{BAF59BB0-D4F5-4788-AFBD-78E6A59D2BC9}">
      <dgm:prSet/>
      <dgm:spPr/>
      <dgm:t>
        <a:bodyPr/>
        <a:lstStyle/>
        <a:p>
          <a:endParaRPr lang="en-US"/>
        </a:p>
      </dgm:t>
    </dgm:pt>
    <dgm:pt modelId="{4153E0D2-3844-4051-B871-E00409AA1752}" type="sibTrans" cxnId="{BAF59BB0-D4F5-4788-AFBD-78E6A59D2BC9}">
      <dgm:prSet/>
      <dgm:spPr/>
      <dgm:t>
        <a:bodyPr/>
        <a:lstStyle/>
        <a:p>
          <a:endParaRPr lang="en-US"/>
        </a:p>
      </dgm:t>
    </dgm:pt>
    <dgm:pt modelId="{1FD90458-4585-40B4-90C4-1322D141D1D0}">
      <dgm:prSet phldrT="[Text]"/>
      <dgm:spPr/>
      <dgm:t>
        <a:bodyPr/>
        <a:lstStyle/>
        <a:p>
          <a:r>
            <a:rPr lang="sr-Cyrl-RS" dirty="0"/>
            <a:t>Унапређен систем социјалне заштите </a:t>
          </a:r>
          <a:endParaRPr lang="en-US" dirty="0"/>
        </a:p>
      </dgm:t>
    </dgm:pt>
    <dgm:pt modelId="{BB8AF313-76F1-42B6-9DE9-53B997C34826}" type="parTrans" cxnId="{843D468D-8AC7-4DF0-8F28-2D707AC839E7}">
      <dgm:prSet/>
      <dgm:spPr/>
      <dgm:t>
        <a:bodyPr/>
        <a:lstStyle/>
        <a:p>
          <a:endParaRPr lang="en-US"/>
        </a:p>
      </dgm:t>
    </dgm:pt>
    <dgm:pt modelId="{2907DBEF-1DEC-489A-A4B1-C1332D414DFD}" type="sibTrans" cxnId="{843D468D-8AC7-4DF0-8F28-2D707AC839E7}">
      <dgm:prSet/>
      <dgm:spPr/>
      <dgm:t>
        <a:bodyPr/>
        <a:lstStyle/>
        <a:p>
          <a:endParaRPr lang="en-US"/>
        </a:p>
      </dgm:t>
    </dgm:pt>
    <dgm:pt modelId="{9CA3D5FA-7375-4C7D-8D6A-130217A5B345}">
      <dgm:prSet phldrT="[Text]"/>
      <dgm:spPr/>
      <dgm:t>
        <a:bodyPr/>
        <a:lstStyle/>
        <a:p>
          <a:r>
            <a:rPr lang="ru-RU" dirty="0"/>
            <a:t>Обезбеђено квалитетно и приступачно становање </a:t>
          </a:r>
          <a:endParaRPr lang="en-US" dirty="0"/>
        </a:p>
      </dgm:t>
    </dgm:pt>
    <dgm:pt modelId="{355E4C0D-A1F8-4759-AEFF-9E5D4CFF8EFC}" type="parTrans" cxnId="{8B621796-8063-4B0F-AF9D-9937DF2496AB}">
      <dgm:prSet/>
      <dgm:spPr/>
      <dgm:t>
        <a:bodyPr/>
        <a:lstStyle/>
        <a:p>
          <a:endParaRPr lang="en-US"/>
        </a:p>
      </dgm:t>
    </dgm:pt>
    <dgm:pt modelId="{57A7DF94-474F-4AB6-A6CA-049376B535A0}" type="sibTrans" cxnId="{8B621796-8063-4B0F-AF9D-9937DF2496AB}">
      <dgm:prSet/>
      <dgm:spPr/>
      <dgm:t>
        <a:bodyPr/>
        <a:lstStyle/>
        <a:p>
          <a:endParaRPr lang="en-US"/>
        </a:p>
      </dgm:t>
    </dgm:pt>
    <dgm:pt modelId="{9EA6C52E-3405-44CF-9716-EB2A6497683A}">
      <dgm:prSet phldrT="[Text]"/>
      <dgm:spPr/>
      <dgm:t>
        <a:bodyPr/>
        <a:lstStyle/>
        <a:p>
          <a:r>
            <a:rPr lang="ru-RU" dirty="0"/>
            <a:t>Унапређени услови за ефикасну и доступну здравствену заштиту </a:t>
          </a:r>
          <a:endParaRPr lang="en-US" dirty="0"/>
        </a:p>
      </dgm:t>
    </dgm:pt>
    <dgm:pt modelId="{FD5CCB75-202C-41A4-B6EE-2E15B184196B}" type="parTrans" cxnId="{0E9C5FB8-3229-4809-8274-8CD3818735A1}">
      <dgm:prSet/>
      <dgm:spPr/>
      <dgm:t>
        <a:bodyPr/>
        <a:lstStyle/>
        <a:p>
          <a:endParaRPr lang="en-US"/>
        </a:p>
      </dgm:t>
    </dgm:pt>
    <dgm:pt modelId="{239BB7B9-8B4A-481F-93F7-08EF2094CEEF}" type="sibTrans" cxnId="{0E9C5FB8-3229-4809-8274-8CD3818735A1}">
      <dgm:prSet/>
      <dgm:spPr/>
      <dgm:t>
        <a:bodyPr/>
        <a:lstStyle/>
        <a:p>
          <a:endParaRPr lang="en-US"/>
        </a:p>
      </dgm:t>
    </dgm:pt>
    <dgm:pt modelId="{DFEF2602-7352-4A22-8B78-EBF21A108BC8}">
      <dgm:prSet phldrT="[Text]"/>
      <dgm:spPr/>
      <dgm:t>
        <a:bodyPr/>
        <a:lstStyle/>
        <a:p>
          <a:r>
            <a:rPr lang="sr-Cyrl-RS" dirty="0"/>
            <a:t>Унапређена спортска инфраструктура</a:t>
          </a:r>
          <a:endParaRPr lang="en-US" dirty="0"/>
        </a:p>
      </dgm:t>
    </dgm:pt>
    <dgm:pt modelId="{E932597F-DB33-43D3-8A34-8CA286F4FB1B}" type="parTrans" cxnId="{6BF19512-D42D-46A5-968D-23E95B5132E4}">
      <dgm:prSet/>
      <dgm:spPr/>
      <dgm:t>
        <a:bodyPr/>
        <a:lstStyle/>
        <a:p>
          <a:endParaRPr lang="en-US"/>
        </a:p>
      </dgm:t>
    </dgm:pt>
    <dgm:pt modelId="{74D317F5-A699-40C3-9FB5-A9DE72898767}" type="sibTrans" cxnId="{6BF19512-D42D-46A5-968D-23E95B5132E4}">
      <dgm:prSet/>
      <dgm:spPr/>
      <dgm:t>
        <a:bodyPr/>
        <a:lstStyle/>
        <a:p>
          <a:endParaRPr lang="en-US"/>
        </a:p>
      </dgm:t>
    </dgm:pt>
    <dgm:pt modelId="{F1A531C8-4D50-4B3D-9D4C-0EF4915FE93C}">
      <dgm:prSet phldrT="[Text]"/>
      <dgm:spPr/>
      <dgm:t>
        <a:bodyPr/>
        <a:lstStyle/>
        <a:p>
          <a:r>
            <a:rPr lang="ru-RU" dirty="0"/>
            <a:t>Унапређени услови за развој и организацију културних манифестација и догађаја </a:t>
          </a:r>
          <a:endParaRPr lang="en-US" dirty="0"/>
        </a:p>
      </dgm:t>
    </dgm:pt>
    <dgm:pt modelId="{5C0F0E75-48C0-4CDA-AE4C-C785A516EA00}" type="parTrans" cxnId="{E2550F36-AD08-4768-863B-179274A63766}">
      <dgm:prSet/>
      <dgm:spPr/>
      <dgm:t>
        <a:bodyPr/>
        <a:lstStyle/>
        <a:p>
          <a:endParaRPr lang="en-US"/>
        </a:p>
      </dgm:t>
    </dgm:pt>
    <dgm:pt modelId="{4C6DA2F1-8C5F-4B54-A9C8-B757A2B8EFB9}" type="sibTrans" cxnId="{E2550F36-AD08-4768-863B-179274A63766}">
      <dgm:prSet/>
      <dgm:spPr/>
      <dgm:t>
        <a:bodyPr/>
        <a:lstStyle/>
        <a:p>
          <a:endParaRPr lang="en-US"/>
        </a:p>
      </dgm:t>
    </dgm:pt>
    <dgm:pt modelId="{9DD8F5CD-DB37-4801-9A1B-31C45C0C2CEE}" type="pres">
      <dgm:prSet presAssocID="{6C67E0C4-E59D-47B6-9F8C-3CC20BF0B3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94E0FA-F5B0-41BF-A8F7-C6F2E057C28C}" type="pres">
      <dgm:prSet presAssocID="{5FD837D2-CBCA-4346-B718-895CD511A7C8}" presName="centerShape" presStyleLbl="node0" presStyleIdx="0" presStyleCnt="1"/>
      <dgm:spPr/>
    </dgm:pt>
    <dgm:pt modelId="{A5F67DBB-8235-422D-81A3-5D063688061F}" type="pres">
      <dgm:prSet presAssocID="{9D1F24D5-DC85-4330-81F5-EBB45E6AD4E2}" presName="parTrans" presStyleLbl="bgSibTrans2D1" presStyleIdx="0" presStyleCnt="7" custLinFactNeighborX="9251" custLinFactNeighborY="-64108"/>
      <dgm:spPr/>
    </dgm:pt>
    <dgm:pt modelId="{83F09447-3625-4AB3-9323-5167A1651B7D}" type="pres">
      <dgm:prSet presAssocID="{8F4E7E39-766A-4DC5-BF5A-D1F320E9A208}" presName="node" presStyleLbl="node1" presStyleIdx="0" presStyleCnt="7" custRadScaleRad="90474" custRadScaleInc="-7156">
        <dgm:presLayoutVars>
          <dgm:bulletEnabled val="1"/>
        </dgm:presLayoutVars>
      </dgm:prSet>
      <dgm:spPr/>
    </dgm:pt>
    <dgm:pt modelId="{FD66EE32-BE70-44E6-9037-6A30499EFE74}" type="pres">
      <dgm:prSet presAssocID="{E877FFF8-9852-4DEB-8878-868B2EF9E47B}" presName="parTrans" presStyleLbl="bgSibTrans2D1" presStyleIdx="1" presStyleCnt="7" custLinFactNeighborX="8948" custLinFactNeighborY="-19786"/>
      <dgm:spPr/>
    </dgm:pt>
    <dgm:pt modelId="{7EA93C11-72F7-4CD8-9460-C811B4E12E92}" type="pres">
      <dgm:prSet presAssocID="{447CEFB5-A2FB-4226-B3AF-891B980E3812}" presName="node" presStyleLbl="node1" presStyleIdx="1" presStyleCnt="7" custRadScaleRad="106824" custRadScaleInc="-13507">
        <dgm:presLayoutVars>
          <dgm:bulletEnabled val="1"/>
        </dgm:presLayoutVars>
      </dgm:prSet>
      <dgm:spPr/>
    </dgm:pt>
    <dgm:pt modelId="{F6193A51-5D5B-4775-A310-419389835006}" type="pres">
      <dgm:prSet presAssocID="{BB8AF313-76F1-42B6-9DE9-53B997C34826}" presName="parTrans" presStyleLbl="bgSibTrans2D1" presStyleIdx="2" presStyleCnt="7"/>
      <dgm:spPr/>
    </dgm:pt>
    <dgm:pt modelId="{32FD002E-B534-442E-8E45-8DBCDE938B01}" type="pres">
      <dgm:prSet presAssocID="{1FD90458-4585-40B4-90C4-1322D141D1D0}" presName="node" presStyleLbl="node1" presStyleIdx="2" presStyleCnt="7">
        <dgm:presLayoutVars>
          <dgm:bulletEnabled val="1"/>
        </dgm:presLayoutVars>
      </dgm:prSet>
      <dgm:spPr/>
    </dgm:pt>
    <dgm:pt modelId="{ADCC97C0-60A1-4738-B6B1-62295052B54B}" type="pres">
      <dgm:prSet presAssocID="{355E4C0D-A1F8-4759-AEFF-9E5D4CFF8EFC}" presName="parTrans" presStyleLbl="bgSibTrans2D1" presStyleIdx="3" presStyleCnt="7"/>
      <dgm:spPr/>
    </dgm:pt>
    <dgm:pt modelId="{F6A0F6BD-A9F7-44DF-B826-E9913F3AA17B}" type="pres">
      <dgm:prSet presAssocID="{9CA3D5FA-7375-4C7D-8D6A-130217A5B345}" presName="node" presStyleLbl="node1" presStyleIdx="3" presStyleCnt="7">
        <dgm:presLayoutVars>
          <dgm:bulletEnabled val="1"/>
        </dgm:presLayoutVars>
      </dgm:prSet>
      <dgm:spPr/>
    </dgm:pt>
    <dgm:pt modelId="{A956CAAF-7167-4363-B81F-51C8218097AD}" type="pres">
      <dgm:prSet presAssocID="{E932597F-DB33-43D3-8A34-8CA286F4FB1B}" presName="parTrans" presStyleLbl="bgSibTrans2D1" presStyleIdx="4" presStyleCnt="7"/>
      <dgm:spPr/>
    </dgm:pt>
    <dgm:pt modelId="{213A176D-BD96-434B-8AF3-6487E91B320B}" type="pres">
      <dgm:prSet presAssocID="{DFEF2602-7352-4A22-8B78-EBF21A108BC8}" presName="node" presStyleLbl="node1" presStyleIdx="4" presStyleCnt="7">
        <dgm:presLayoutVars>
          <dgm:bulletEnabled val="1"/>
        </dgm:presLayoutVars>
      </dgm:prSet>
      <dgm:spPr/>
    </dgm:pt>
    <dgm:pt modelId="{6C42201F-BB69-4E13-AAA7-CF0DDB1DE353}" type="pres">
      <dgm:prSet presAssocID="{5C0F0E75-48C0-4CDA-AE4C-C785A516EA00}" presName="parTrans" presStyleLbl="bgSibTrans2D1" presStyleIdx="5" presStyleCnt="7"/>
      <dgm:spPr/>
    </dgm:pt>
    <dgm:pt modelId="{5336AB17-E402-4B16-9491-0D1B21AC5A82}" type="pres">
      <dgm:prSet presAssocID="{F1A531C8-4D50-4B3D-9D4C-0EF4915FE93C}" presName="node" presStyleLbl="node1" presStyleIdx="5" presStyleCnt="7">
        <dgm:presLayoutVars>
          <dgm:bulletEnabled val="1"/>
        </dgm:presLayoutVars>
      </dgm:prSet>
      <dgm:spPr/>
    </dgm:pt>
    <dgm:pt modelId="{12767387-CF86-42A9-9B63-F8DFB2B0478E}" type="pres">
      <dgm:prSet presAssocID="{FD5CCB75-202C-41A4-B6EE-2E15B184196B}" presName="parTrans" presStyleLbl="bgSibTrans2D1" presStyleIdx="6" presStyleCnt="7"/>
      <dgm:spPr/>
    </dgm:pt>
    <dgm:pt modelId="{480E6780-6825-42FC-BBE3-846C955E180E}" type="pres">
      <dgm:prSet presAssocID="{9EA6C52E-3405-44CF-9716-EB2A6497683A}" presName="node" presStyleLbl="node1" presStyleIdx="6" presStyleCnt="7">
        <dgm:presLayoutVars>
          <dgm:bulletEnabled val="1"/>
        </dgm:presLayoutVars>
      </dgm:prSet>
      <dgm:spPr/>
    </dgm:pt>
  </dgm:ptLst>
  <dgm:cxnLst>
    <dgm:cxn modelId="{6BF19512-D42D-46A5-968D-23E95B5132E4}" srcId="{5FD837D2-CBCA-4346-B718-895CD511A7C8}" destId="{DFEF2602-7352-4A22-8B78-EBF21A108BC8}" srcOrd="4" destOrd="0" parTransId="{E932597F-DB33-43D3-8A34-8CA286F4FB1B}" sibTransId="{74D317F5-A699-40C3-9FB5-A9DE72898767}"/>
    <dgm:cxn modelId="{FEDE831D-823C-405D-AC88-B864638EB2EB}" type="presOf" srcId="{F1A531C8-4D50-4B3D-9D4C-0EF4915FE93C}" destId="{5336AB17-E402-4B16-9491-0D1B21AC5A82}" srcOrd="0" destOrd="0" presId="urn:microsoft.com/office/officeart/2005/8/layout/radial4"/>
    <dgm:cxn modelId="{AE6C291E-3A90-4E95-8C57-1384687B26AC}" type="presOf" srcId="{FD5CCB75-202C-41A4-B6EE-2E15B184196B}" destId="{12767387-CF86-42A9-9B63-F8DFB2B0478E}" srcOrd="0" destOrd="0" presId="urn:microsoft.com/office/officeart/2005/8/layout/radial4"/>
    <dgm:cxn modelId="{43369A35-98F3-40B1-9906-538C0329858F}" type="presOf" srcId="{8F4E7E39-766A-4DC5-BF5A-D1F320E9A208}" destId="{83F09447-3625-4AB3-9323-5167A1651B7D}" srcOrd="0" destOrd="0" presId="urn:microsoft.com/office/officeart/2005/8/layout/radial4"/>
    <dgm:cxn modelId="{E2550F36-AD08-4768-863B-179274A63766}" srcId="{5FD837D2-CBCA-4346-B718-895CD511A7C8}" destId="{F1A531C8-4D50-4B3D-9D4C-0EF4915FE93C}" srcOrd="5" destOrd="0" parTransId="{5C0F0E75-48C0-4CDA-AE4C-C785A516EA00}" sibTransId="{4C6DA2F1-8C5F-4B54-A9C8-B757A2B8EFB9}"/>
    <dgm:cxn modelId="{8DBB3A38-5404-4378-B66F-C9CFBD443F04}" type="presOf" srcId="{5C0F0E75-48C0-4CDA-AE4C-C785A516EA00}" destId="{6C42201F-BB69-4E13-AAA7-CF0DDB1DE353}" srcOrd="0" destOrd="0" presId="urn:microsoft.com/office/officeart/2005/8/layout/radial4"/>
    <dgm:cxn modelId="{DC1B4F3B-9845-4DB5-B1AD-70C8FDBB335E}" srcId="{6C67E0C4-E59D-47B6-9F8C-3CC20BF0B3DC}" destId="{8F5993DA-F1D0-4D9B-BACC-9FC2D83B3B12}" srcOrd="1" destOrd="0" parTransId="{8AA3933F-ACC5-4BE6-8CF2-1E84D0380B2F}" sibTransId="{3CDE262F-59C1-4F80-96D0-6BDB8A23EB4E}"/>
    <dgm:cxn modelId="{53201B69-94E3-4C45-9E92-05A14C60FF08}" type="presOf" srcId="{9D1F24D5-DC85-4330-81F5-EBB45E6AD4E2}" destId="{A5F67DBB-8235-422D-81A3-5D063688061F}" srcOrd="0" destOrd="0" presId="urn:microsoft.com/office/officeart/2005/8/layout/radial4"/>
    <dgm:cxn modelId="{EA31DE6A-7D7A-478F-B275-A1FE88B07E25}" type="presOf" srcId="{6C67E0C4-E59D-47B6-9F8C-3CC20BF0B3DC}" destId="{9DD8F5CD-DB37-4801-9A1B-31C45C0C2CEE}" srcOrd="0" destOrd="0" presId="urn:microsoft.com/office/officeart/2005/8/layout/radial4"/>
    <dgm:cxn modelId="{0311BC6C-FF3E-48F4-8EAC-38D56B9622A2}" type="presOf" srcId="{E877FFF8-9852-4DEB-8878-868B2EF9E47B}" destId="{FD66EE32-BE70-44E6-9037-6A30499EFE74}" srcOrd="0" destOrd="0" presId="urn:microsoft.com/office/officeart/2005/8/layout/radial4"/>
    <dgm:cxn modelId="{94803E71-BD10-44B5-920B-AF70D401FDF9}" type="presOf" srcId="{1FD90458-4585-40B4-90C4-1322D141D1D0}" destId="{32FD002E-B534-442E-8E45-8DBCDE938B01}" srcOrd="0" destOrd="0" presId="urn:microsoft.com/office/officeart/2005/8/layout/radial4"/>
    <dgm:cxn modelId="{BA9BB272-B8ED-4AE0-9608-98F513787889}" type="presOf" srcId="{5FD837D2-CBCA-4346-B718-895CD511A7C8}" destId="{7894E0FA-F5B0-41BF-A8F7-C6F2E057C28C}" srcOrd="0" destOrd="0" presId="urn:microsoft.com/office/officeart/2005/8/layout/radial4"/>
    <dgm:cxn modelId="{19391157-2F46-40E6-965C-7F0850AFFBEF}" type="presOf" srcId="{355E4C0D-A1F8-4759-AEFF-9E5D4CFF8EFC}" destId="{ADCC97C0-60A1-4738-B6B1-62295052B54B}" srcOrd="0" destOrd="0" presId="urn:microsoft.com/office/officeart/2005/8/layout/radial4"/>
    <dgm:cxn modelId="{7AD48379-1467-4B26-A9D6-4E25B29F55E4}" srcId="{5FD837D2-CBCA-4346-B718-895CD511A7C8}" destId="{447CEFB5-A2FB-4226-B3AF-891B980E3812}" srcOrd="1" destOrd="0" parTransId="{E877FFF8-9852-4DEB-8878-868B2EF9E47B}" sibTransId="{20BC6538-4847-42BE-B09C-283BB72D7753}"/>
    <dgm:cxn modelId="{8E861E84-59D5-43D1-BABB-F65BEAD0F3E2}" type="presOf" srcId="{DFEF2602-7352-4A22-8B78-EBF21A108BC8}" destId="{213A176D-BD96-434B-8AF3-6487E91B320B}" srcOrd="0" destOrd="0" presId="urn:microsoft.com/office/officeart/2005/8/layout/radial4"/>
    <dgm:cxn modelId="{9E06608A-3636-4641-BBA4-59A73FB73679}" type="presOf" srcId="{9EA6C52E-3405-44CF-9716-EB2A6497683A}" destId="{480E6780-6825-42FC-BBE3-846C955E180E}" srcOrd="0" destOrd="0" presId="urn:microsoft.com/office/officeart/2005/8/layout/radial4"/>
    <dgm:cxn modelId="{843D468D-8AC7-4DF0-8F28-2D707AC839E7}" srcId="{5FD837D2-CBCA-4346-B718-895CD511A7C8}" destId="{1FD90458-4585-40B4-90C4-1322D141D1D0}" srcOrd="2" destOrd="0" parTransId="{BB8AF313-76F1-42B6-9DE9-53B997C34826}" sibTransId="{2907DBEF-1DEC-489A-A4B1-C1332D414DFD}"/>
    <dgm:cxn modelId="{9BE7A48D-455A-4B0E-BC84-89D27388386E}" type="presOf" srcId="{447CEFB5-A2FB-4226-B3AF-891B980E3812}" destId="{7EA93C11-72F7-4CD8-9460-C811B4E12E92}" srcOrd="0" destOrd="0" presId="urn:microsoft.com/office/officeart/2005/8/layout/radial4"/>
    <dgm:cxn modelId="{8B621796-8063-4B0F-AF9D-9937DF2496AB}" srcId="{5FD837D2-CBCA-4346-B718-895CD511A7C8}" destId="{9CA3D5FA-7375-4C7D-8D6A-130217A5B345}" srcOrd="3" destOrd="0" parTransId="{355E4C0D-A1F8-4759-AEFF-9E5D4CFF8EFC}" sibTransId="{57A7DF94-474F-4AB6-A6CA-049376B535A0}"/>
    <dgm:cxn modelId="{BAF59BB0-D4F5-4788-AFBD-78E6A59D2BC9}" srcId="{6C67E0C4-E59D-47B6-9F8C-3CC20BF0B3DC}" destId="{75015160-F6BE-4B08-8594-6E3A20BA6DFE}" srcOrd="2" destOrd="0" parTransId="{C1C26712-2FBF-467A-86CB-A86C4F7A9193}" sibTransId="{4153E0D2-3844-4051-B871-E00409AA1752}"/>
    <dgm:cxn modelId="{0E9C5FB8-3229-4809-8274-8CD3818735A1}" srcId="{5FD837D2-CBCA-4346-B718-895CD511A7C8}" destId="{9EA6C52E-3405-44CF-9716-EB2A6497683A}" srcOrd="6" destOrd="0" parTransId="{FD5CCB75-202C-41A4-B6EE-2E15B184196B}" sibTransId="{239BB7B9-8B4A-481F-93F7-08EF2094CEEF}"/>
    <dgm:cxn modelId="{35FB8EC4-A82E-45E4-B6F1-8C78057AA4FB}" type="presOf" srcId="{BB8AF313-76F1-42B6-9DE9-53B997C34826}" destId="{F6193A51-5D5B-4775-A310-419389835006}" srcOrd="0" destOrd="0" presId="urn:microsoft.com/office/officeart/2005/8/layout/radial4"/>
    <dgm:cxn modelId="{647D7FCB-CA55-4084-BB6A-E4B252ADD28F}" srcId="{6C67E0C4-E59D-47B6-9F8C-3CC20BF0B3DC}" destId="{5FD837D2-CBCA-4346-B718-895CD511A7C8}" srcOrd="0" destOrd="0" parTransId="{2A26AEB1-3E58-417B-81FB-BE567988876C}" sibTransId="{81354543-29D5-46E6-BDF8-39B2A8DA343A}"/>
    <dgm:cxn modelId="{059B7FD0-F4D8-4656-ACD5-B8B4D3DD070F}" type="presOf" srcId="{E932597F-DB33-43D3-8A34-8CA286F4FB1B}" destId="{A956CAAF-7167-4363-B81F-51C8218097AD}" srcOrd="0" destOrd="0" presId="urn:microsoft.com/office/officeart/2005/8/layout/radial4"/>
    <dgm:cxn modelId="{75D66AE8-8871-4B33-BBC2-CDB4F94555EE}" srcId="{5FD837D2-CBCA-4346-B718-895CD511A7C8}" destId="{8F4E7E39-766A-4DC5-BF5A-D1F320E9A208}" srcOrd="0" destOrd="0" parTransId="{9D1F24D5-DC85-4330-81F5-EBB45E6AD4E2}" sibTransId="{A9D422DF-C6BC-48CA-9F04-DBFC028214A8}"/>
    <dgm:cxn modelId="{172A57FE-75F0-477F-841A-396BA1B56376}" type="presOf" srcId="{9CA3D5FA-7375-4C7D-8D6A-130217A5B345}" destId="{F6A0F6BD-A9F7-44DF-B826-E9913F3AA17B}" srcOrd="0" destOrd="0" presId="urn:microsoft.com/office/officeart/2005/8/layout/radial4"/>
    <dgm:cxn modelId="{7C576F95-4833-471C-9698-3EBF4D53A6EB}" type="presParOf" srcId="{9DD8F5CD-DB37-4801-9A1B-31C45C0C2CEE}" destId="{7894E0FA-F5B0-41BF-A8F7-C6F2E057C28C}" srcOrd="0" destOrd="0" presId="urn:microsoft.com/office/officeart/2005/8/layout/radial4"/>
    <dgm:cxn modelId="{39E796DC-14EE-4C2C-9EDC-E544725C06F1}" type="presParOf" srcId="{9DD8F5CD-DB37-4801-9A1B-31C45C0C2CEE}" destId="{A5F67DBB-8235-422D-81A3-5D063688061F}" srcOrd="1" destOrd="0" presId="urn:microsoft.com/office/officeart/2005/8/layout/radial4"/>
    <dgm:cxn modelId="{A6C411A6-B863-4AEE-8796-F7F241C9DFBA}" type="presParOf" srcId="{9DD8F5CD-DB37-4801-9A1B-31C45C0C2CEE}" destId="{83F09447-3625-4AB3-9323-5167A1651B7D}" srcOrd="2" destOrd="0" presId="urn:microsoft.com/office/officeart/2005/8/layout/radial4"/>
    <dgm:cxn modelId="{77E296B0-E6FD-4D1F-8ACC-6595CFD59606}" type="presParOf" srcId="{9DD8F5CD-DB37-4801-9A1B-31C45C0C2CEE}" destId="{FD66EE32-BE70-44E6-9037-6A30499EFE74}" srcOrd="3" destOrd="0" presId="urn:microsoft.com/office/officeart/2005/8/layout/radial4"/>
    <dgm:cxn modelId="{2D2E53A9-D81D-4B9C-91CE-A9FCA92B11B1}" type="presParOf" srcId="{9DD8F5CD-DB37-4801-9A1B-31C45C0C2CEE}" destId="{7EA93C11-72F7-4CD8-9460-C811B4E12E92}" srcOrd="4" destOrd="0" presId="urn:microsoft.com/office/officeart/2005/8/layout/radial4"/>
    <dgm:cxn modelId="{CE931B0A-F6B7-4E05-9A47-9F6BB04DEB3C}" type="presParOf" srcId="{9DD8F5CD-DB37-4801-9A1B-31C45C0C2CEE}" destId="{F6193A51-5D5B-4775-A310-419389835006}" srcOrd="5" destOrd="0" presId="urn:microsoft.com/office/officeart/2005/8/layout/radial4"/>
    <dgm:cxn modelId="{7FE7D6C1-BC2B-47DA-B16B-A90422618E00}" type="presParOf" srcId="{9DD8F5CD-DB37-4801-9A1B-31C45C0C2CEE}" destId="{32FD002E-B534-442E-8E45-8DBCDE938B01}" srcOrd="6" destOrd="0" presId="urn:microsoft.com/office/officeart/2005/8/layout/radial4"/>
    <dgm:cxn modelId="{8AD847EF-976F-443B-A8F4-7C70EC2C5DD1}" type="presParOf" srcId="{9DD8F5CD-DB37-4801-9A1B-31C45C0C2CEE}" destId="{ADCC97C0-60A1-4738-B6B1-62295052B54B}" srcOrd="7" destOrd="0" presId="urn:microsoft.com/office/officeart/2005/8/layout/radial4"/>
    <dgm:cxn modelId="{FABFC61F-29C2-4A9D-991F-05FB5896AEC0}" type="presParOf" srcId="{9DD8F5CD-DB37-4801-9A1B-31C45C0C2CEE}" destId="{F6A0F6BD-A9F7-44DF-B826-E9913F3AA17B}" srcOrd="8" destOrd="0" presId="urn:microsoft.com/office/officeart/2005/8/layout/radial4"/>
    <dgm:cxn modelId="{AF15F4D3-8DA0-428B-BC9B-6FAD443B81E8}" type="presParOf" srcId="{9DD8F5CD-DB37-4801-9A1B-31C45C0C2CEE}" destId="{A956CAAF-7167-4363-B81F-51C8218097AD}" srcOrd="9" destOrd="0" presId="urn:microsoft.com/office/officeart/2005/8/layout/radial4"/>
    <dgm:cxn modelId="{EFDA5B00-678E-498E-9141-309FD9DB4FEA}" type="presParOf" srcId="{9DD8F5CD-DB37-4801-9A1B-31C45C0C2CEE}" destId="{213A176D-BD96-434B-8AF3-6487E91B320B}" srcOrd="10" destOrd="0" presId="urn:microsoft.com/office/officeart/2005/8/layout/radial4"/>
    <dgm:cxn modelId="{BE521D94-E51A-4E55-806F-81089CD639D4}" type="presParOf" srcId="{9DD8F5CD-DB37-4801-9A1B-31C45C0C2CEE}" destId="{6C42201F-BB69-4E13-AAA7-CF0DDB1DE353}" srcOrd="11" destOrd="0" presId="urn:microsoft.com/office/officeart/2005/8/layout/radial4"/>
    <dgm:cxn modelId="{7347FD2C-A98C-4492-BD4D-556722DAED84}" type="presParOf" srcId="{9DD8F5CD-DB37-4801-9A1B-31C45C0C2CEE}" destId="{5336AB17-E402-4B16-9491-0D1B21AC5A82}" srcOrd="12" destOrd="0" presId="urn:microsoft.com/office/officeart/2005/8/layout/radial4"/>
    <dgm:cxn modelId="{44EEB57D-8D0B-4951-A3D9-8728B11022F8}" type="presParOf" srcId="{9DD8F5CD-DB37-4801-9A1B-31C45C0C2CEE}" destId="{12767387-CF86-42A9-9B63-F8DFB2B0478E}" srcOrd="13" destOrd="0" presId="urn:microsoft.com/office/officeart/2005/8/layout/radial4"/>
    <dgm:cxn modelId="{19CAD3DE-4153-4786-8D9D-47F7CA6C3953}" type="presParOf" srcId="{9DD8F5CD-DB37-4801-9A1B-31C45C0C2CEE}" destId="{480E6780-6825-42FC-BBE3-846C955E180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67E0C4-E59D-47B6-9F8C-3CC20BF0B3D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837D2-CBCA-4346-B718-895CD511A7C8}">
      <dgm:prSet phldrT="[Text]"/>
      <dgm:spPr/>
      <dgm:t>
        <a:bodyPr/>
        <a:lstStyle/>
        <a:p>
          <a:r>
            <a:rPr lang="sr-Cyrl-RS" dirty="0"/>
            <a:t>Приоритетни циљеви </a:t>
          </a:r>
          <a:endParaRPr lang="en-US" dirty="0"/>
        </a:p>
      </dgm:t>
    </dgm:pt>
    <dgm:pt modelId="{2A26AEB1-3E58-417B-81FB-BE567988876C}" type="parTrans" cxnId="{647D7FCB-CA55-4084-BB6A-E4B252ADD28F}">
      <dgm:prSet/>
      <dgm:spPr/>
      <dgm:t>
        <a:bodyPr/>
        <a:lstStyle/>
        <a:p>
          <a:endParaRPr lang="en-US"/>
        </a:p>
      </dgm:t>
    </dgm:pt>
    <dgm:pt modelId="{81354543-29D5-46E6-BDF8-39B2A8DA343A}" type="sibTrans" cxnId="{647D7FCB-CA55-4084-BB6A-E4B252ADD28F}">
      <dgm:prSet/>
      <dgm:spPr/>
      <dgm:t>
        <a:bodyPr/>
        <a:lstStyle/>
        <a:p>
          <a:endParaRPr lang="en-US"/>
        </a:p>
      </dgm:t>
    </dgm:pt>
    <dgm:pt modelId="{8F4E7E39-766A-4DC5-BF5A-D1F320E9A208}">
      <dgm:prSet phldrT="[Text]"/>
      <dgm:spPr/>
      <dgm:t>
        <a:bodyPr/>
        <a:lstStyle/>
        <a:p>
          <a:r>
            <a:rPr lang="ru-RU" dirty="0"/>
            <a:t>Успостављен ефикасан систем јавне управе  заснован на принципима добре управе  и примени савремених технологија у раду</a:t>
          </a:r>
          <a:endParaRPr lang="en-US" dirty="0"/>
        </a:p>
      </dgm:t>
    </dgm:pt>
    <dgm:pt modelId="{9D1F24D5-DC85-4330-81F5-EBB45E6AD4E2}" type="parTrans" cxnId="{75D66AE8-8871-4B33-BBC2-CDB4F94555EE}">
      <dgm:prSet/>
      <dgm:spPr/>
      <dgm:t>
        <a:bodyPr/>
        <a:lstStyle/>
        <a:p>
          <a:endParaRPr lang="en-US"/>
        </a:p>
      </dgm:t>
    </dgm:pt>
    <dgm:pt modelId="{A9D422DF-C6BC-48CA-9F04-DBFC028214A8}" type="sibTrans" cxnId="{75D66AE8-8871-4B33-BBC2-CDB4F94555EE}">
      <dgm:prSet/>
      <dgm:spPr/>
      <dgm:t>
        <a:bodyPr/>
        <a:lstStyle/>
        <a:p>
          <a:endParaRPr lang="en-US"/>
        </a:p>
      </dgm:t>
    </dgm:pt>
    <dgm:pt modelId="{447CEFB5-A2FB-4226-B3AF-891B980E3812}">
      <dgm:prSet phldrT="[Text]"/>
      <dgm:spPr/>
      <dgm:t>
        <a:bodyPr/>
        <a:lstStyle/>
        <a:p>
          <a:r>
            <a:rPr lang="ru-RU" dirty="0"/>
            <a:t>Повећана транспарентност рада јавне управе</a:t>
          </a:r>
          <a:endParaRPr lang="en-US" dirty="0"/>
        </a:p>
      </dgm:t>
    </dgm:pt>
    <dgm:pt modelId="{E877FFF8-9852-4DEB-8878-868B2EF9E47B}" type="parTrans" cxnId="{7AD48379-1467-4B26-A9D6-4E25B29F55E4}">
      <dgm:prSet/>
      <dgm:spPr/>
      <dgm:t>
        <a:bodyPr/>
        <a:lstStyle/>
        <a:p>
          <a:endParaRPr lang="en-US"/>
        </a:p>
      </dgm:t>
    </dgm:pt>
    <dgm:pt modelId="{20BC6538-4847-42BE-B09C-283BB72D7753}" type="sibTrans" cxnId="{7AD48379-1467-4B26-A9D6-4E25B29F55E4}">
      <dgm:prSet/>
      <dgm:spPr/>
      <dgm:t>
        <a:bodyPr/>
        <a:lstStyle/>
        <a:p>
          <a:endParaRPr lang="en-US"/>
        </a:p>
      </dgm:t>
    </dgm:pt>
    <dgm:pt modelId="{D739FF9E-1ECE-4CCE-9F78-7E163CB06E77}">
      <dgm:prSet phldrT="[Text]"/>
      <dgm:spPr/>
      <dgm:t>
        <a:bodyPr/>
        <a:lstStyle/>
        <a:p>
          <a:endParaRPr lang="en-US" dirty="0"/>
        </a:p>
      </dgm:t>
    </dgm:pt>
    <dgm:pt modelId="{AA086F26-E759-4451-9D33-029C7F888D58}" type="parTrans" cxnId="{7D9D1D4D-61F5-4B48-98CF-177E5D12BC5C}">
      <dgm:prSet/>
      <dgm:spPr/>
      <dgm:t>
        <a:bodyPr/>
        <a:lstStyle/>
        <a:p>
          <a:endParaRPr lang="en-US"/>
        </a:p>
      </dgm:t>
    </dgm:pt>
    <dgm:pt modelId="{BD812DC0-C6C6-4C06-ABE8-78B0E708A425}" type="sibTrans" cxnId="{7D9D1D4D-61F5-4B48-98CF-177E5D12BC5C}">
      <dgm:prSet/>
      <dgm:spPr/>
      <dgm:t>
        <a:bodyPr/>
        <a:lstStyle/>
        <a:p>
          <a:endParaRPr lang="en-US"/>
        </a:p>
      </dgm:t>
    </dgm:pt>
    <dgm:pt modelId="{9DD8F5CD-DB37-4801-9A1B-31C45C0C2CEE}" type="pres">
      <dgm:prSet presAssocID="{6C67E0C4-E59D-47B6-9F8C-3CC20BF0B3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94E0FA-F5B0-41BF-A8F7-C6F2E057C28C}" type="pres">
      <dgm:prSet presAssocID="{5FD837D2-CBCA-4346-B718-895CD511A7C8}" presName="centerShape" presStyleLbl="node0" presStyleIdx="0" presStyleCnt="1"/>
      <dgm:spPr/>
    </dgm:pt>
    <dgm:pt modelId="{A5F67DBB-8235-422D-81A3-5D063688061F}" type="pres">
      <dgm:prSet presAssocID="{9D1F24D5-DC85-4330-81F5-EBB45E6AD4E2}" presName="parTrans" presStyleLbl="bgSibTrans2D1" presStyleIdx="0" presStyleCnt="2"/>
      <dgm:spPr/>
    </dgm:pt>
    <dgm:pt modelId="{83F09447-3625-4AB3-9323-5167A1651B7D}" type="pres">
      <dgm:prSet presAssocID="{8F4E7E39-766A-4DC5-BF5A-D1F320E9A208}" presName="node" presStyleLbl="node1" presStyleIdx="0" presStyleCnt="2">
        <dgm:presLayoutVars>
          <dgm:bulletEnabled val="1"/>
        </dgm:presLayoutVars>
      </dgm:prSet>
      <dgm:spPr/>
    </dgm:pt>
    <dgm:pt modelId="{FD66EE32-BE70-44E6-9037-6A30499EFE74}" type="pres">
      <dgm:prSet presAssocID="{E877FFF8-9852-4DEB-8878-868B2EF9E47B}" presName="parTrans" presStyleLbl="bgSibTrans2D1" presStyleIdx="1" presStyleCnt="2"/>
      <dgm:spPr/>
    </dgm:pt>
    <dgm:pt modelId="{7EA93C11-72F7-4CD8-9460-C811B4E12E92}" type="pres">
      <dgm:prSet presAssocID="{447CEFB5-A2FB-4226-B3AF-891B980E3812}" presName="node" presStyleLbl="node1" presStyleIdx="1" presStyleCnt="2">
        <dgm:presLayoutVars>
          <dgm:bulletEnabled val="1"/>
        </dgm:presLayoutVars>
      </dgm:prSet>
      <dgm:spPr/>
    </dgm:pt>
  </dgm:ptLst>
  <dgm:cxnLst>
    <dgm:cxn modelId="{43369A35-98F3-40B1-9906-538C0329858F}" type="presOf" srcId="{8F4E7E39-766A-4DC5-BF5A-D1F320E9A208}" destId="{83F09447-3625-4AB3-9323-5167A1651B7D}" srcOrd="0" destOrd="0" presId="urn:microsoft.com/office/officeart/2005/8/layout/radial4"/>
    <dgm:cxn modelId="{53201B69-94E3-4C45-9E92-05A14C60FF08}" type="presOf" srcId="{9D1F24D5-DC85-4330-81F5-EBB45E6AD4E2}" destId="{A5F67DBB-8235-422D-81A3-5D063688061F}" srcOrd="0" destOrd="0" presId="urn:microsoft.com/office/officeart/2005/8/layout/radial4"/>
    <dgm:cxn modelId="{EA31DE6A-7D7A-478F-B275-A1FE88B07E25}" type="presOf" srcId="{6C67E0C4-E59D-47B6-9F8C-3CC20BF0B3DC}" destId="{9DD8F5CD-DB37-4801-9A1B-31C45C0C2CEE}" srcOrd="0" destOrd="0" presId="urn:microsoft.com/office/officeart/2005/8/layout/radial4"/>
    <dgm:cxn modelId="{0311BC6C-FF3E-48F4-8EAC-38D56B9622A2}" type="presOf" srcId="{E877FFF8-9852-4DEB-8878-868B2EF9E47B}" destId="{FD66EE32-BE70-44E6-9037-6A30499EFE74}" srcOrd="0" destOrd="0" presId="urn:microsoft.com/office/officeart/2005/8/layout/radial4"/>
    <dgm:cxn modelId="{7D9D1D4D-61F5-4B48-98CF-177E5D12BC5C}" srcId="{6C67E0C4-E59D-47B6-9F8C-3CC20BF0B3DC}" destId="{D739FF9E-1ECE-4CCE-9F78-7E163CB06E77}" srcOrd="1" destOrd="0" parTransId="{AA086F26-E759-4451-9D33-029C7F888D58}" sibTransId="{BD812DC0-C6C6-4C06-ABE8-78B0E708A425}"/>
    <dgm:cxn modelId="{BA9BB272-B8ED-4AE0-9608-98F513787889}" type="presOf" srcId="{5FD837D2-CBCA-4346-B718-895CD511A7C8}" destId="{7894E0FA-F5B0-41BF-A8F7-C6F2E057C28C}" srcOrd="0" destOrd="0" presId="urn:microsoft.com/office/officeart/2005/8/layout/radial4"/>
    <dgm:cxn modelId="{7AD48379-1467-4B26-A9D6-4E25B29F55E4}" srcId="{5FD837D2-CBCA-4346-B718-895CD511A7C8}" destId="{447CEFB5-A2FB-4226-B3AF-891B980E3812}" srcOrd="1" destOrd="0" parTransId="{E877FFF8-9852-4DEB-8878-868B2EF9E47B}" sibTransId="{20BC6538-4847-42BE-B09C-283BB72D7753}"/>
    <dgm:cxn modelId="{9BE7A48D-455A-4B0E-BC84-89D27388386E}" type="presOf" srcId="{447CEFB5-A2FB-4226-B3AF-891B980E3812}" destId="{7EA93C11-72F7-4CD8-9460-C811B4E12E92}" srcOrd="0" destOrd="0" presId="urn:microsoft.com/office/officeart/2005/8/layout/radial4"/>
    <dgm:cxn modelId="{647D7FCB-CA55-4084-BB6A-E4B252ADD28F}" srcId="{6C67E0C4-E59D-47B6-9F8C-3CC20BF0B3DC}" destId="{5FD837D2-CBCA-4346-B718-895CD511A7C8}" srcOrd="0" destOrd="0" parTransId="{2A26AEB1-3E58-417B-81FB-BE567988876C}" sibTransId="{81354543-29D5-46E6-BDF8-39B2A8DA343A}"/>
    <dgm:cxn modelId="{75D66AE8-8871-4B33-BBC2-CDB4F94555EE}" srcId="{5FD837D2-CBCA-4346-B718-895CD511A7C8}" destId="{8F4E7E39-766A-4DC5-BF5A-D1F320E9A208}" srcOrd="0" destOrd="0" parTransId="{9D1F24D5-DC85-4330-81F5-EBB45E6AD4E2}" sibTransId="{A9D422DF-C6BC-48CA-9F04-DBFC028214A8}"/>
    <dgm:cxn modelId="{7C576F95-4833-471C-9698-3EBF4D53A6EB}" type="presParOf" srcId="{9DD8F5CD-DB37-4801-9A1B-31C45C0C2CEE}" destId="{7894E0FA-F5B0-41BF-A8F7-C6F2E057C28C}" srcOrd="0" destOrd="0" presId="urn:microsoft.com/office/officeart/2005/8/layout/radial4"/>
    <dgm:cxn modelId="{39E796DC-14EE-4C2C-9EDC-E544725C06F1}" type="presParOf" srcId="{9DD8F5CD-DB37-4801-9A1B-31C45C0C2CEE}" destId="{A5F67DBB-8235-422D-81A3-5D063688061F}" srcOrd="1" destOrd="0" presId="urn:microsoft.com/office/officeart/2005/8/layout/radial4"/>
    <dgm:cxn modelId="{A6C411A6-B863-4AEE-8796-F7F241C9DFBA}" type="presParOf" srcId="{9DD8F5CD-DB37-4801-9A1B-31C45C0C2CEE}" destId="{83F09447-3625-4AB3-9323-5167A1651B7D}" srcOrd="2" destOrd="0" presId="urn:microsoft.com/office/officeart/2005/8/layout/radial4"/>
    <dgm:cxn modelId="{77E296B0-E6FD-4D1F-8ACC-6595CFD59606}" type="presParOf" srcId="{9DD8F5CD-DB37-4801-9A1B-31C45C0C2CEE}" destId="{FD66EE32-BE70-44E6-9037-6A30499EFE74}" srcOrd="3" destOrd="0" presId="urn:microsoft.com/office/officeart/2005/8/layout/radial4"/>
    <dgm:cxn modelId="{2D2E53A9-D81D-4B9C-91CE-A9FCA92B11B1}" type="presParOf" srcId="{9DD8F5CD-DB37-4801-9A1B-31C45C0C2CEE}" destId="{7EA93C11-72F7-4CD8-9460-C811B4E12E92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4E0FA-F5B0-41BF-A8F7-C6F2E057C28C}">
      <dsp:nvSpPr>
        <dsp:cNvPr id="0" name=""/>
        <dsp:cNvSpPr/>
      </dsp:nvSpPr>
      <dsp:spPr>
        <a:xfrm>
          <a:off x="3058271" y="2766599"/>
          <a:ext cx="2262282" cy="22622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Приоритетни циљеви 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9575" y="3097903"/>
        <a:ext cx="1599674" cy="1599674"/>
      </dsp:txXfrm>
    </dsp:sp>
    <dsp:sp modelId="{A5F67DBB-8235-422D-81A3-5D063688061F}">
      <dsp:nvSpPr>
        <dsp:cNvPr id="0" name=""/>
        <dsp:cNvSpPr/>
      </dsp:nvSpPr>
      <dsp:spPr>
        <a:xfrm rot="12900000">
          <a:off x="1538107" y="2349701"/>
          <a:ext cx="1801750" cy="644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9447-3625-4AB3-9323-5167A1651B7D}">
      <dsp:nvSpPr>
        <dsp:cNvPr id="0" name=""/>
        <dsp:cNvSpPr/>
      </dsp:nvSpPr>
      <dsp:spPr>
        <a:xfrm>
          <a:off x="626444" y="1295688"/>
          <a:ext cx="2149168" cy="1719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Унапређен инвестициони амбијент и услови за развој локалне привреде 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6802" y="1346046"/>
        <a:ext cx="2048452" cy="1618618"/>
      </dsp:txXfrm>
    </dsp:sp>
    <dsp:sp modelId="{FD66EE32-BE70-44E6-9037-6A30499EFE74}">
      <dsp:nvSpPr>
        <dsp:cNvPr id="0" name=""/>
        <dsp:cNvSpPr/>
      </dsp:nvSpPr>
      <dsp:spPr>
        <a:xfrm rot="16200000">
          <a:off x="3288537" y="1438485"/>
          <a:ext cx="1801750" cy="644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93C11-72F7-4CD8-9460-C811B4E12E92}">
      <dsp:nvSpPr>
        <dsp:cNvPr id="0" name=""/>
        <dsp:cNvSpPr/>
      </dsp:nvSpPr>
      <dsp:spPr>
        <a:xfrm>
          <a:off x="3114828" y="317"/>
          <a:ext cx="2149168" cy="1719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Унапређена конкурентност пољопривредне производње и развој сеоских подручја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5186" y="50675"/>
        <a:ext cx="2048452" cy="1618618"/>
      </dsp:txXfrm>
    </dsp:sp>
    <dsp:sp modelId="{C99BEF37-EE48-431F-A894-8081FD9A7431}">
      <dsp:nvSpPr>
        <dsp:cNvPr id="0" name=""/>
        <dsp:cNvSpPr/>
      </dsp:nvSpPr>
      <dsp:spPr>
        <a:xfrm rot="19500000">
          <a:off x="5038967" y="2349701"/>
          <a:ext cx="1801750" cy="644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472F1-BC65-493D-99C6-E0A2DF0802D4}">
      <dsp:nvSpPr>
        <dsp:cNvPr id="0" name=""/>
        <dsp:cNvSpPr/>
      </dsp:nvSpPr>
      <dsp:spPr>
        <a:xfrm>
          <a:off x="5603211" y="1295688"/>
          <a:ext cx="2149168" cy="1719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Унапређен квалитет туристичке понуде 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3569" y="1346046"/>
        <a:ext cx="2048452" cy="1618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2E78B-4350-466B-9BF5-AB6D3B5E2C27}">
      <dsp:nvSpPr>
        <dsp:cNvPr id="0" name=""/>
        <dsp:cNvSpPr/>
      </dsp:nvSpPr>
      <dsp:spPr>
        <a:xfrm>
          <a:off x="-7040754" y="-1077275"/>
          <a:ext cx="8386386" cy="8386386"/>
        </a:xfrm>
        <a:prstGeom prst="blockArc">
          <a:avLst>
            <a:gd name="adj1" fmla="val 18900000"/>
            <a:gd name="adj2" fmla="val 2700000"/>
            <a:gd name="adj3" fmla="val 258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C1E8F-D224-4077-8418-809255018C68}">
      <dsp:nvSpPr>
        <dsp:cNvPr id="0" name=""/>
        <dsp:cNvSpPr/>
      </dsp:nvSpPr>
      <dsp:spPr>
        <a:xfrm>
          <a:off x="437163" y="283299"/>
          <a:ext cx="10509521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Унапређен плански систем града Краљева</a:t>
          </a:r>
          <a:endParaRPr lang="en-US" sz="2000" kern="1200" dirty="0"/>
        </a:p>
      </dsp:txBody>
      <dsp:txXfrm>
        <a:off x="437163" y="283299"/>
        <a:ext cx="10509521" cy="566349"/>
      </dsp:txXfrm>
    </dsp:sp>
    <dsp:sp modelId="{2865C1AA-3188-47A7-B585-62AB05DB3B18}">
      <dsp:nvSpPr>
        <dsp:cNvPr id="0" name=""/>
        <dsp:cNvSpPr/>
      </dsp:nvSpPr>
      <dsp:spPr>
        <a:xfrm>
          <a:off x="83194" y="212505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560C2-613B-46F2-9D65-CDCD34450BBE}">
      <dsp:nvSpPr>
        <dsp:cNvPr id="0" name=""/>
        <dsp:cNvSpPr/>
      </dsp:nvSpPr>
      <dsp:spPr>
        <a:xfrm>
          <a:off x="950043" y="1133321"/>
          <a:ext cx="9996641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Унапређена саобраћајна инфраструктура</a:t>
          </a:r>
          <a:endParaRPr lang="en-US" sz="2000" kern="1200" dirty="0"/>
        </a:p>
      </dsp:txBody>
      <dsp:txXfrm>
        <a:off x="950043" y="1133321"/>
        <a:ext cx="9996641" cy="566349"/>
      </dsp:txXfrm>
    </dsp:sp>
    <dsp:sp modelId="{BA73AE2D-AAE3-4F96-98F5-B2BEDB28E7A5}">
      <dsp:nvSpPr>
        <dsp:cNvPr id="0" name=""/>
        <dsp:cNvSpPr/>
      </dsp:nvSpPr>
      <dsp:spPr>
        <a:xfrm>
          <a:off x="596075" y="1062527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D1D47-3EB2-4185-8B89-4B572DCBDD90}">
      <dsp:nvSpPr>
        <dsp:cNvPr id="0" name=""/>
        <dsp:cNvSpPr/>
      </dsp:nvSpPr>
      <dsp:spPr>
        <a:xfrm>
          <a:off x="1231099" y="1982720"/>
          <a:ext cx="9715585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Инфраструктурно уређена села</a:t>
          </a:r>
          <a:endParaRPr lang="en-US" sz="2000" kern="1200" dirty="0"/>
        </a:p>
      </dsp:txBody>
      <dsp:txXfrm>
        <a:off x="1231099" y="1982720"/>
        <a:ext cx="9715585" cy="566349"/>
      </dsp:txXfrm>
    </dsp:sp>
    <dsp:sp modelId="{FDE584E6-1FB8-4CD8-A582-5BAD0E9A9087}">
      <dsp:nvSpPr>
        <dsp:cNvPr id="0" name=""/>
        <dsp:cNvSpPr/>
      </dsp:nvSpPr>
      <dsp:spPr>
        <a:xfrm>
          <a:off x="877130" y="1911926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CF5FA-F34D-4C49-B606-96E4D8839FF9}">
      <dsp:nvSpPr>
        <dsp:cNvPr id="0" name=""/>
        <dsp:cNvSpPr/>
      </dsp:nvSpPr>
      <dsp:spPr>
        <a:xfrm>
          <a:off x="1320837" y="2832742"/>
          <a:ext cx="9625847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стабилан и одржив систем снабдевања водом</a:t>
          </a:r>
          <a:endParaRPr lang="en-US" sz="2000" kern="1200" dirty="0"/>
        </a:p>
      </dsp:txBody>
      <dsp:txXfrm>
        <a:off x="1320837" y="2832742"/>
        <a:ext cx="9625847" cy="566349"/>
      </dsp:txXfrm>
    </dsp:sp>
    <dsp:sp modelId="{84B05844-ED30-47B7-8575-0CAF3F4F0067}">
      <dsp:nvSpPr>
        <dsp:cNvPr id="0" name=""/>
        <dsp:cNvSpPr/>
      </dsp:nvSpPr>
      <dsp:spPr>
        <a:xfrm>
          <a:off x="966869" y="2761949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1B5E2-B4E0-4AC0-B386-A8C9B9E37625}">
      <dsp:nvSpPr>
        <dsp:cNvPr id="0" name=""/>
        <dsp:cNvSpPr/>
      </dsp:nvSpPr>
      <dsp:spPr>
        <a:xfrm>
          <a:off x="1231099" y="3682765"/>
          <a:ext cx="9715585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повећање енергетске ефикасности и примена ОИЕ</a:t>
          </a:r>
          <a:endParaRPr lang="en-US" sz="2000" kern="1200" dirty="0"/>
        </a:p>
      </dsp:txBody>
      <dsp:txXfrm>
        <a:off x="1231099" y="3682765"/>
        <a:ext cx="9715585" cy="566349"/>
      </dsp:txXfrm>
    </dsp:sp>
    <dsp:sp modelId="{CD65B396-4383-492E-B74A-9FD4F77BEA23}">
      <dsp:nvSpPr>
        <dsp:cNvPr id="0" name=""/>
        <dsp:cNvSpPr/>
      </dsp:nvSpPr>
      <dsp:spPr>
        <a:xfrm>
          <a:off x="877130" y="3611971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5CC0E-2531-423E-9441-51182F9D62E7}">
      <dsp:nvSpPr>
        <dsp:cNvPr id="0" name=""/>
        <dsp:cNvSpPr/>
      </dsp:nvSpPr>
      <dsp:spPr>
        <a:xfrm>
          <a:off x="950043" y="4532164"/>
          <a:ext cx="9996641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Успостављен систем управљања отпадним водама;</a:t>
          </a:r>
          <a:r>
            <a:rPr lang="sr-Cyrl-RS" sz="2000" kern="1200" dirty="0"/>
            <a:t>   Одрживо управљање отпадом</a:t>
          </a:r>
          <a:r>
            <a:rPr lang="ru-RU" sz="2000" kern="1200" dirty="0"/>
            <a:t>  </a:t>
          </a:r>
          <a:endParaRPr lang="en-US" sz="2000" kern="1200" dirty="0"/>
        </a:p>
      </dsp:txBody>
      <dsp:txXfrm>
        <a:off x="950043" y="4532164"/>
        <a:ext cx="9996641" cy="566349"/>
      </dsp:txXfrm>
    </dsp:sp>
    <dsp:sp modelId="{5167654E-B8BF-424B-A99C-C81E0C7C565C}">
      <dsp:nvSpPr>
        <dsp:cNvPr id="0" name=""/>
        <dsp:cNvSpPr/>
      </dsp:nvSpPr>
      <dsp:spPr>
        <a:xfrm>
          <a:off x="596075" y="4461370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C15F3-CF3F-4895-AB03-336E27EEE502}">
      <dsp:nvSpPr>
        <dsp:cNvPr id="0" name=""/>
        <dsp:cNvSpPr/>
      </dsp:nvSpPr>
      <dsp:spPr>
        <a:xfrm>
          <a:off x="437163" y="5382186"/>
          <a:ext cx="10509521" cy="5663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5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000" kern="1200" dirty="0"/>
            <a:t>Унапређен квалитет ваздуха; </a:t>
          </a:r>
          <a:r>
            <a:rPr lang="ru-RU" sz="2000" kern="1200" dirty="0"/>
            <a:t>Смањен ризик од утицаја елементарних непогода</a:t>
          </a:r>
          <a:endParaRPr lang="en-US" sz="2000" kern="1200" dirty="0"/>
        </a:p>
      </dsp:txBody>
      <dsp:txXfrm>
        <a:off x="437163" y="5382186"/>
        <a:ext cx="10509521" cy="566349"/>
      </dsp:txXfrm>
    </dsp:sp>
    <dsp:sp modelId="{028B734A-AD3D-43A0-89EB-BB525FBCF67D}">
      <dsp:nvSpPr>
        <dsp:cNvPr id="0" name=""/>
        <dsp:cNvSpPr/>
      </dsp:nvSpPr>
      <dsp:spPr>
        <a:xfrm>
          <a:off x="83194" y="5311392"/>
          <a:ext cx="707936" cy="707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4E0FA-F5B0-41BF-A8F7-C6F2E057C28C}">
      <dsp:nvSpPr>
        <dsp:cNvPr id="0" name=""/>
        <dsp:cNvSpPr/>
      </dsp:nvSpPr>
      <dsp:spPr>
        <a:xfrm>
          <a:off x="3871535" y="2988132"/>
          <a:ext cx="2063376" cy="2063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800" kern="1200" dirty="0"/>
            <a:t>Приоритетни циљеви </a:t>
          </a:r>
          <a:endParaRPr lang="en-US" sz="1800" kern="1200" dirty="0"/>
        </a:p>
      </dsp:txBody>
      <dsp:txXfrm>
        <a:off x="4173709" y="3290306"/>
        <a:ext cx="1459028" cy="1459028"/>
      </dsp:txXfrm>
    </dsp:sp>
    <dsp:sp modelId="{A5F67DBB-8235-422D-81A3-5D063688061F}">
      <dsp:nvSpPr>
        <dsp:cNvPr id="0" name=""/>
        <dsp:cNvSpPr/>
      </dsp:nvSpPr>
      <dsp:spPr>
        <a:xfrm rot="10689593">
          <a:off x="1972488" y="3417191"/>
          <a:ext cx="1967654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9447-3625-4AB3-9323-5167A1651B7D}">
      <dsp:nvSpPr>
        <dsp:cNvPr id="0" name=""/>
        <dsp:cNvSpPr/>
      </dsp:nvSpPr>
      <dsp:spPr>
        <a:xfrm>
          <a:off x="1068786" y="3542063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Унапређени услови за развој образовања</a:t>
          </a:r>
          <a:endParaRPr lang="en-US" sz="1200" kern="1200" dirty="0"/>
        </a:p>
      </dsp:txBody>
      <dsp:txXfrm>
        <a:off x="1102629" y="3575906"/>
        <a:ext cx="1376677" cy="1087804"/>
      </dsp:txXfrm>
    </dsp:sp>
    <dsp:sp modelId="{FD66EE32-BE70-44E6-9037-6A30499EFE74}">
      <dsp:nvSpPr>
        <dsp:cNvPr id="0" name=""/>
        <dsp:cNvSpPr/>
      </dsp:nvSpPr>
      <dsp:spPr>
        <a:xfrm rot="12391606">
          <a:off x="1705776" y="2525556"/>
          <a:ext cx="2499425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93C11-72F7-4CD8-9460-C811B4E12E92}">
      <dsp:nvSpPr>
        <dsp:cNvPr id="0" name=""/>
        <dsp:cNvSpPr/>
      </dsp:nvSpPr>
      <dsp:spPr>
        <a:xfrm>
          <a:off x="891508" y="1800054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Унапређео предшколско васпитање и образовање</a:t>
          </a:r>
          <a:endParaRPr lang="en-US" sz="1200" kern="1200" dirty="0"/>
        </a:p>
      </dsp:txBody>
      <dsp:txXfrm>
        <a:off x="925351" y="1833897"/>
        <a:ext cx="1376677" cy="1087804"/>
      </dsp:txXfrm>
    </dsp:sp>
    <dsp:sp modelId="{F6193A51-5D5B-4775-A310-419389835006}">
      <dsp:nvSpPr>
        <dsp:cNvPr id="0" name=""/>
        <dsp:cNvSpPr/>
      </dsp:nvSpPr>
      <dsp:spPr>
        <a:xfrm rot="14400000">
          <a:off x="2612993" y="1731350"/>
          <a:ext cx="2277480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D002E-B534-442E-8E45-8DBCDE938B01}">
      <dsp:nvSpPr>
        <dsp:cNvPr id="0" name=""/>
        <dsp:cNvSpPr/>
      </dsp:nvSpPr>
      <dsp:spPr>
        <a:xfrm>
          <a:off x="2460182" y="461458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200" kern="1200" dirty="0"/>
            <a:t>Унапређен систем социјалне заштите </a:t>
          </a:r>
          <a:endParaRPr lang="en-US" sz="1200" kern="1200" dirty="0"/>
        </a:p>
      </dsp:txBody>
      <dsp:txXfrm>
        <a:off x="2494025" y="495301"/>
        <a:ext cx="1376677" cy="1087804"/>
      </dsp:txXfrm>
    </dsp:sp>
    <dsp:sp modelId="{ADCC97C0-60A1-4738-B6B1-62295052B54B}">
      <dsp:nvSpPr>
        <dsp:cNvPr id="0" name=""/>
        <dsp:cNvSpPr/>
      </dsp:nvSpPr>
      <dsp:spPr>
        <a:xfrm rot="16200000">
          <a:off x="3764483" y="1422809"/>
          <a:ext cx="2277480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0F6BD-A9F7-44DF-B826-E9913F3AA17B}">
      <dsp:nvSpPr>
        <dsp:cNvPr id="0" name=""/>
        <dsp:cNvSpPr/>
      </dsp:nvSpPr>
      <dsp:spPr>
        <a:xfrm>
          <a:off x="4181042" y="355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Обезбеђено квалитетно и приступачно становање </a:t>
          </a:r>
          <a:endParaRPr lang="en-US" sz="1200" kern="1200" dirty="0"/>
        </a:p>
      </dsp:txBody>
      <dsp:txXfrm>
        <a:off x="4214885" y="34198"/>
        <a:ext cx="1376677" cy="1087804"/>
      </dsp:txXfrm>
    </dsp:sp>
    <dsp:sp modelId="{A956CAAF-7167-4363-B81F-51C8218097AD}">
      <dsp:nvSpPr>
        <dsp:cNvPr id="0" name=""/>
        <dsp:cNvSpPr/>
      </dsp:nvSpPr>
      <dsp:spPr>
        <a:xfrm rot="18000000">
          <a:off x="4915973" y="1731350"/>
          <a:ext cx="2277480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A176D-BD96-434B-8AF3-6487E91B320B}">
      <dsp:nvSpPr>
        <dsp:cNvPr id="0" name=""/>
        <dsp:cNvSpPr/>
      </dsp:nvSpPr>
      <dsp:spPr>
        <a:xfrm>
          <a:off x="5901902" y="461458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200" kern="1200" dirty="0"/>
            <a:t>Унапређена спортска инфраструктура</a:t>
          </a:r>
          <a:endParaRPr lang="en-US" sz="1200" kern="1200" dirty="0"/>
        </a:p>
      </dsp:txBody>
      <dsp:txXfrm>
        <a:off x="5935745" y="495301"/>
        <a:ext cx="1376677" cy="1087804"/>
      </dsp:txXfrm>
    </dsp:sp>
    <dsp:sp modelId="{6C42201F-BB69-4E13-AAA7-CF0DDB1DE353}">
      <dsp:nvSpPr>
        <dsp:cNvPr id="0" name=""/>
        <dsp:cNvSpPr/>
      </dsp:nvSpPr>
      <dsp:spPr>
        <a:xfrm rot="19800000">
          <a:off x="5758923" y="2574299"/>
          <a:ext cx="2277480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6AB17-E402-4B16-9491-0D1B21AC5A82}">
      <dsp:nvSpPr>
        <dsp:cNvPr id="0" name=""/>
        <dsp:cNvSpPr/>
      </dsp:nvSpPr>
      <dsp:spPr>
        <a:xfrm>
          <a:off x="7161659" y="1721215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Унапређени услови за развој и организацију културних манифестација и догађаја </a:t>
          </a:r>
          <a:endParaRPr lang="en-US" sz="1200" kern="1200" dirty="0"/>
        </a:p>
      </dsp:txBody>
      <dsp:txXfrm>
        <a:off x="7195502" y="1755058"/>
        <a:ext cx="1376677" cy="1087804"/>
      </dsp:txXfrm>
    </dsp:sp>
    <dsp:sp modelId="{12767387-CF86-42A9-9B63-F8DFB2B0478E}">
      <dsp:nvSpPr>
        <dsp:cNvPr id="0" name=""/>
        <dsp:cNvSpPr/>
      </dsp:nvSpPr>
      <dsp:spPr>
        <a:xfrm>
          <a:off x="6067463" y="3725789"/>
          <a:ext cx="2277480" cy="5880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E6780-6825-42FC-BBE3-846C955E180E}">
      <dsp:nvSpPr>
        <dsp:cNvPr id="0" name=""/>
        <dsp:cNvSpPr/>
      </dsp:nvSpPr>
      <dsp:spPr>
        <a:xfrm>
          <a:off x="7622762" y="3442075"/>
          <a:ext cx="1444363" cy="1155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Унапређени услови за ефикасну и доступну здравствену заштиту </a:t>
          </a:r>
          <a:endParaRPr lang="en-US" sz="1200" kern="1200" dirty="0"/>
        </a:p>
      </dsp:txBody>
      <dsp:txXfrm>
        <a:off x="7656605" y="3475918"/>
        <a:ext cx="1376677" cy="10878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4E0FA-F5B0-41BF-A8F7-C6F2E057C28C}">
      <dsp:nvSpPr>
        <dsp:cNvPr id="0" name=""/>
        <dsp:cNvSpPr/>
      </dsp:nvSpPr>
      <dsp:spPr>
        <a:xfrm>
          <a:off x="2867129" y="2058795"/>
          <a:ext cx="2644566" cy="2644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300" kern="1200" dirty="0"/>
            <a:t>Приоритетни циљеви </a:t>
          </a:r>
          <a:endParaRPr lang="en-US" sz="2300" kern="1200" dirty="0"/>
        </a:p>
      </dsp:txBody>
      <dsp:txXfrm>
        <a:off x="3254417" y="2446083"/>
        <a:ext cx="1869990" cy="1869990"/>
      </dsp:txXfrm>
    </dsp:sp>
    <dsp:sp modelId="{A5F67DBB-8235-422D-81A3-5D063688061F}">
      <dsp:nvSpPr>
        <dsp:cNvPr id="0" name=""/>
        <dsp:cNvSpPr/>
      </dsp:nvSpPr>
      <dsp:spPr>
        <a:xfrm rot="12900000">
          <a:off x="1068809" y="1564333"/>
          <a:ext cx="2128439" cy="753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9447-3625-4AB3-9323-5167A1651B7D}">
      <dsp:nvSpPr>
        <dsp:cNvPr id="0" name=""/>
        <dsp:cNvSpPr/>
      </dsp:nvSpPr>
      <dsp:spPr>
        <a:xfrm>
          <a:off x="5102" y="325837"/>
          <a:ext cx="2512338" cy="2009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Успостављен ефикасан систем јавне управе  заснован на принципима добре управе  и примени савремених технологија у раду</a:t>
          </a:r>
          <a:endParaRPr lang="en-US" sz="1700" kern="1200" dirty="0"/>
        </a:p>
      </dsp:txBody>
      <dsp:txXfrm>
        <a:off x="63969" y="384704"/>
        <a:ext cx="2394604" cy="1892136"/>
      </dsp:txXfrm>
    </dsp:sp>
    <dsp:sp modelId="{FD66EE32-BE70-44E6-9037-6A30499EFE74}">
      <dsp:nvSpPr>
        <dsp:cNvPr id="0" name=""/>
        <dsp:cNvSpPr/>
      </dsp:nvSpPr>
      <dsp:spPr>
        <a:xfrm rot="19500000">
          <a:off x="5181576" y="1564333"/>
          <a:ext cx="2128439" cy="75370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93C11-72F7-4CD8-9460-C811B4E12E92}">
      <dsp:nvSpPr>
        <dsp:cNvPr id="0" name=""/>
        <dsp:cNvSpPr/>
      </dsp:nvSpPr>
      <dsp:spPr>
        <a:xfrm>
          <a:off x="5861384" y="325837"/>
          <a:ext cx="2512338" cy="2009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Повећана транспарентност рада јавне управе</a:t>
          </a:r>
          <a:endParaRPr lang="en-US" sz="1700" kern="1200" dirty="0"/>
        </a:p>
      </dsp:txBody>
      <dsp:txXfrm>
        <a:off x="5920251" y="384704"/>
        <a:ext cx="2394604" cy="1892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30493-6C78-4934-BBBF-AB86CA0FB4AD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A9324-ECBB-451C-9850-7D4A66B145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A9324-ECBB-451C-9850-7D4A66B145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8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A9A5C7C-776A-EB98-0865-73FD7B5A3EB3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F6F8977-10AD-AD28-7A8C-75F352A39500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97D58279-5BD6-5D95-0ABF-89FC622765B5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7">
            <a:extLst>
              <a:ext uri="{FF2B5EF4-FFF2-40B4-BE49-F238E27FC236}">
                <a16:creationId xmlns:a16="http://schemas.microsoft.com/office/drawing/2014/main" id="{5D5BE999-8BFC-F822-37CF-90133C039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9334AF-D2E6-4EDF-A3D4-5DFA125D76D1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60C3D29C-AC49-40A5-12AD-2EE75BD4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835AF043-91CA-77FB-3E33-32582A88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9071A7-36F8-4E8F-B33D-D2E497387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92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BAEA1DF-DDF2-E60A-D271-7B844AFD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7C957-67DA-4B58-9C85-63B7A30561AD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5172007-9D3C-EAF3-B090-787111EE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226BB97-260C-F905-958A-B78067D7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AFACC-DE26-409F-A13D-AAC4DEFE4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50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E8B82E7-04F9-8AA8-0954-22892DE293A2}"/>
              </a:ext>
            </a:extLst>
          </p:cNvPr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8AF00BB-3ACB-2905-7BDA-D61C5CFF62F0}"/>
              </a:ext>
            </a:extLst>
          </p:cNvPr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69E1A30-69AD-1659-D2BD-AA156B36A2BF}"/>
              </a:ext>
            </a:extLst>
          </p:cNvPr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A222BB-968A-1742-7BD0-B92BBFBC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7BEFD-2194-4C40-8676-B01BA1067C26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E93E629-592D-A1CE-CC59-7FBB260B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1B460D-E3AA-FA12-6335-2AFDE0CA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875A8-16E0-4AE5-B0C9-034254E8DD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6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A0915-1DF0-9948-8645-2016157FD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5EA93-F361-284C-AEC7-C87D1B55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428"/>
            <a:ext cx="10515600" cy="8385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F1A75-C82C-174E-AF93-E8571349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4616"/>
            <a:ext cx="10515600" cy="34886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7A516D-BA98-DD46-BD9D-EFDC3F9442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300" y="182563"/>
            <a:ext cx="8170863" cy="6159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02287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DBCB-E579-7425-F9EA-D3B3C46BA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30994-9D8A-1EA1-8109-FF973F095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12A9-C351-CA37-84FC-61AD9013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5676-1AEC-7362-51D4-BB2E12CA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9EBF3-43AC-D967-86BC-112A6918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EEBA9-BC24-7ED8-7315-93DD9CA11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10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94E0-6564-7BA4-BB6D-C9641721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2FD8-249C-9EEE-833F-969FE2A83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56EBF-11E0-B210-FE9B-9902C8FA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69244-0597-595D-7E63-BA3505EF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3DBB-AC4E-F0AB-8CCA-BB83BA4C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5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19B8-BCB2-8538-7898-BCAFCABD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251DF-216E-10CB-2B0C-96940817D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54122-192D-AA9A-7845-1741445D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32E-D459-E6A7-5F07-F726068E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B3469-CE29-02AE-0C64-FD18E65D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36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5CB1-4251-EBB6-4AD4-1FCC92F6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AFD2E-B8C0-ECFA-E3A7-8E6419715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38822-EA03-1BD3-F47C-88D46920F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8E763-DAAB-6D6B-6526-BA8566FC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26F0-FD55-21A8-497F-A3AED913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4CACC-2544-47E5-AB3E-FAE8F6FA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36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A816-66E9-DAE8-56B4-F2215513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CD828-BD36-7F10-7F88-44C804E60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F4A0C-ACC0-02A2-3117-878A91D7D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298D0-396A-E1BE-3DEB-68D03446A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F4CC0-5CE7-2870-1F67-3D96ABFAE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D914AB-58AE-2EF4-6E26-FFA3DEE7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F8023-A993-5515-3C1B-49BCB4B3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2607F-2827-0AE6-44F2-E925C9A2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20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3EDA-495F-A857-B261-0EE85D95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C165D-98A3-C66C-39EA-9516F5FF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3763E-E8EB-27E7-6A09-567F9B09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4B98C-15EA-4357-14CF-A6B74282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6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2DE33-693C-D7DA-19F6-1C4F4D2F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A291F-28F1-D560-7B0E-C17A77BE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3936C-4B25-DEA2-BAB8-31728A83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0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C13A3A6-A8EB-1F7A-BBA8-13689984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AA6E-A1DA-447A-A40F-4E0D3A24C5C7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35219BE-795E-16CE-EC66-E5F3FDBF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3ED8B81-D09E-84A2-022A-FE3298AD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26C7-6D74-4D77-B37C-6C442E0E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426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772A-9945-872A-61A6-9ABC8104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B8AC2-6B37-35D9-B835-37C2300B5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076BF-F72B-020F-BA7D-40D743703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8CCAC-1188-22AD-EE72-E8E6330B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12C15-7B1D-3696-FF89-0EFCDBF6B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D4126-16DF-5ADE-6DDC-64FAD584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2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CCDE-2DE4-763D-A9D4-45A0AD16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8EC3D-D0E2-8FF3-663F-E6A3C06C8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20504-D467-B141-64C9-3F89EF87C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187AD-5885-E1BC-5442-D51B919E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FD2BF-72AB-C1AA-25D9-C91503A1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1AA9E-9D66-89A4-C948-D0E735D9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3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2D62-AD89-4EF9-B66E-C1D57A7C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9375D-D3B6-0167-0471-7748C51BE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E5B7B-D5FF-CF51-249C-79AA7B83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460F0-C3F3-5BEC-C042-322C4662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20C9B-F2AE-AFBD-3D13-A2E781F7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13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0B9B6-4723-3065-E734-9330CA063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DB87F-AFD1-D5BD-BFAB-FF505B588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6677-708D-0019-BF92-1CB2E8C2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CD943-D264-5952-3794-74331E7B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78871-E28D-44E6-C6E8-3BA30677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23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164427-C9D5-D147-BF99-C607663D5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A0915-1DF0-9948-8645-2016157FD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5EA93-F361-284C-AEC7-C87D1B55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428"/>
            <a:ext cx="10515600" cy="8385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F1A75-C82C-174E-AF93-E8571349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4616"/>
            <a:ext cx="10515600" cy="34886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7A516D-BA98-DD46-BD9D-EFDC3F9442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300" y="182563"/>
            <a:ext cx="8170863" cy="6159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27976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DE3D7-FC9B-684B-821B-5E125D3C2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359BB-7591-A745-A04E-5597A9CA8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0976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9E27-9292-9C43-BF9A-35A3AB7FF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45844"/>
            <a:ext cx="9144000" cy="1405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314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8DFA4A7-7B94-5C68-56F0-E3A7B73383C3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76488CA-DEB2-BA1A-DB94-877FA35B65EA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F398F38-2CEB-0939-2239-B3F2FE280646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7">
            <a:extLst>
              <a:ext uri="{FF2B5EF4-FFF2-40B4-BE49-F238E27FC236}">
                <a16:creationId xmlns:a16="http://schemas.microsoft.com/office/drawing/2014/main" id="{CBEDED87-4838-097E-A5F5-3F08B22C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05C99F5-DD36-49CE-845A-46676C3F7E22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978DED6F-9311-9FEC-8FB0-55FAB4CE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725E1EB9-F3CE-B13E-3D97-855E8E42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3B80B91-04BD-4BAA-A72B-22C291D43D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601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7E4C67FE-715A-103B-A4E2-981520B2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00A10-E445-423B-9BCC-3B34E13099C2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66ED2D2-704F-1F48-F40B-72FFA65B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52AE486B-F2B3-E683-4847-7A2B0737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EE38-E3F6-4850-A828-F1C27E546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660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04E0A97-71E3-2B3E-D415-A1EDA9E64419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BF3CAD9-BD95-5C6B-8CF9-2795100D4B2C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DF2A360-C9CC-7889-3181-2AE374F5A35A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C5DA5C0B-19CF-4440-9C6F-3974B147E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910A-531C-48D9-AA33-35A64E51518C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105A26E0-E0FC-8A9A-F541-4107343F27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28389849-7994-4FBE-8551-EB667AA71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EC380C8C-6370-E1DE-E507-428A466038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4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3253107-C497-209D-CAAB-984A0025379F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021FC0C-C876-6564-B6CE-8E139592D81A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148BB45-FD49-E92B-F9C4-30D9D0339ABF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DBD21594-AA98-8022-7603-4045CB0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54D1-1C13-4594-A70F-EDA931BAB356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715FB5F1-55C6-E393-2964-2C72499F5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92CC6894-F8C5-4A89-9850-4099139D1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3BC4B960-3480-6C77-6F42-6B8B64EEA6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3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8C6DA833-FFA9-050E-390B-C572E70F3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2592231-031B-45DB-8E55-3186973D617A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2BD5B116-F6E2-1C43-1BFD-ADE5361F1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A2C67-73D9-4CB5-9EC2-FEB101E70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D3FD833E-AE04-E480-1305-598EE57BC9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8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5B19E02F-97DB-185C-0E14-5F169124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93EB193-D5A0-4379-9653-BA6186A5A3A3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3DD7ECFC-F9A3-300C-4956-9D9EC34FD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710F9-B645-4ED9-A501-0EA6DF8E9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32BF8708-8CDC-3183-EF0B-1708215BEB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2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A604800A-D0AB-7128-7026-A47D030D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69C0D-6D79-430F-8D35-67AB9086A83C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478F243-157A-D696-73BC-318EBF775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A2A6BF2-5E2B-9F24-EE81-AE32CEDE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3FB6-247A-4D89-8D8A-79AFAFB61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739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89D52E-C5EF-051C-BA46-5D952E1E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256F-C5AA-44B4-A644-11241B2C9FB4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7DEE9-5BD4-53B3-396D-B8CA74B8E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270CE-95EF-0C66-6D93-36E570F8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2D5F97A-07E1-4E36-87AD-93FEBD293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729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463880E-DAA5-BAD6-74E3-48C04043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C1DDF-F206-4459-9F23-C798C86091D3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A7C954E-81F8-C026-1E41-5E00E152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D18B1D0-47AA-D83C-C7C7-6F49323A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6A4A2-83AA-4E53-86F8-BDD550540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845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E3C1E6-8380-68C1-B6D7-E8B7FA798739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5D4AD16-E930-3B54-6323-26BB8450A69C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9D41CE4-785A-71BD-6ABE-E037C360129D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46EBCFA-C772-69EA-E5FE-8B33D2ECC1E0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C8FA600B-B8DB-B0CB-6554-2C7E4FAF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FC9C1CF-38AF-4589-856B-ABC02193316F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EEB7B434-6427-3C18-15A2-BF5D20298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AF61F0B8-7CF8-4BB9-AB9F-8A59A9020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EA9DCA23-82F7-410A-8BC4-5B7FF22C8A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00A02CF-77D9-EA36-3262-8387FF8C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286E1-915E-4FE5-B296-302F00D40153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85045CD-9144-DEF4-EF62-33FE1B4A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4184396-8711-8355-077F-7D920BEB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6A901-85DD-4D9D-8963-A7009268E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053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534FA23D-5805-67FB-AB4D-C56142464BBE}"/>
              </a:ext>
            </a:extLst>
          </p:cNvPr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EB980B1-6C3B-374D-C9DD-91758EE3A06D}"/>
              </a:ext>
            </a:extLst>
          </p:cNvPr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39FD8D4-8620-BCA0-06B6-E7BF33674BED}"/>
              </a:ext>
            </a:extLst>
          </p:cNvPr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8D7B94-F14B-2935-FB1D-9FC17C28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E98F8-C6D4-450D-A3F5-AAC8C1BAF869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5018D5-FAB1-254E-93B3-22E09B8A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28E799-3E72-5A59-6380-39D96A9A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D322-695E-4D64-9606-40B990233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355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DAE3094-5725-9D7A-4D54-1D7638F1BB7A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C2FCD3E-F3D4-8B2F-41FE-C7133BFEAF6C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C024390-3F59-A7A2-DF0C-95BBB5077BB9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7">
            <a:extLst>
              <a:ext uri="{FF2B5EF4-FFF2-40B4-BE49-F238E27FC236}">
                <a16:creationId xmlns:a16="http://schemas.microsoft.com/office/drawing/2014/main" id="{97113DC9-ABB0-BC50-A3D2-56B3BAE2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0FB259-91E8-42E5-8342-25581F194566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0F9329D5-C31F-E719-153F-4A92FADA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BDB2B4D8-4A48-A2B1-7B42-7414CD0C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33019B3-A1AB-488B-9DBD-3FF2B8FDD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92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03562ACC-FB85-2337-4EF7-63FA74CB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1F2EE-3C82-4385-9EAE-109114C42223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567CCFE-CE83-EAEE-C9D3-AC6F6CE71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B0BD154-8502-7E1F-02BC-9D577171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65278-1C41-45E3-A3AF-82A9BFCAA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84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8D21FA4B-6F55-F19D-65EC-CB1CF8B4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1AE530A-AAE5-4811-A60B-2D726A4AA848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4458798-8015-A232-16BB-2D9A117DD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851F6-66C9-45D7-8B7A-D111BF6DB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EC7827D5-9BF4-3B10-7608-8269020C4D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5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625C895-15E8-8412-D54A-44B7DA7685DB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B7524D5-7F0A-818D-EFD2-88D6498E1C17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36C18EF-B68A-C9E7-18F3-70FF1B951DA5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C6B453C7-3536-EB9A-6A28-03919E00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38DC-5A09-4F1F-A5F1-4A4B98CE12F5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18276AB-5D2B-B439-059F-783F9D1EA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49CABB68-ED55-4B3D-9707-83667CBC5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7BE008C5-2323-632F-AD3E-70FE40700B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31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F0A9E19C-F1D8-D366-AC3E-5F049B5A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20D49E4-B886-44B7-B7D6-200AB8AE7B14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615AD553-CEF6-EA6C-FFC3-5FF956AF7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D0B13-2FD5-4756-86F7-1E960B19F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8F36B6A-0413-D807-7D33-565B6007B2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48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75114E20-635B-6553-1D88-6D489187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CF37B7D-C317-4870-8052-6F5A67F32BBB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5D787B9-2C7C-A247-481C-857EAFA173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E0B40-C2F8-4E64-A3D7-F144E1E3D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DF4F826C-FDFF-C905-6621-1E419A0D19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8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32D0715C-07D3-D882-C4F8-7AEADB94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A0FC2-1746-4160-80ED-B085D6434213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96E6745-3E59-4C04-77C2-8AEDC89C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BACBFD8-C9BA-A627-F7DA-0B6BBE20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F3C9-2774-4C23-A6C7-DD7E6CE1C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646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CBC34-1A01-E09B-2666-5F8D1168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B7EDA-A85B-4828-A262-F12E28EF3EA5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D0435A-D710-3F7E-D5A2-A53845AA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9799-9C7A-5D92-B1A2-159ADC65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C2169D-496E-4400-9455-F146E8DF99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107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9DB267F-1BA1-E8BF-0064-50C4262A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8254B-4A79-4DA2-AC76-944C4C95CD0D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8D895C7-D23F-67EB-A5D1-ED271633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DFD9764-E18B-ED88-CD9B-F9ADAFE3B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A1A5-408F-45DE-9365-B29DB11F16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220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3F6F8E0-3D28-3657-4645-31AF283B949B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3BB5CE0-9E16-41B1-9C76-6A360235EEE8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B77FC7C-D991-AB6D-853A-189F486FA737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E1B96F9-026C-B96A-3955-57B639E53C62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85DD974C-2023-AFEA-A081-BDEED1D5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F23E7C2-D77C-42CF-8E82-61216BCBA10D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EFF28E78-1A96-2C23-5E20-C2F8E0B87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59E6F61C-C8B5-4D77-8B7C-F5032549F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6E301C00-22DA-88F2-C28B-1B53030A20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17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4D069BD-5FB7-18BE-71B1-911E8DAB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05BC-43AB-40A9-9C97-F5D3689D4720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6EA1EDA-B889-A3CC-5009-EA735DEA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F092E77-A34F-6651-B9C0-FC8773CD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8721-8B78-4F7A-9259-FFD7134FAF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11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C65E582-6BD4-FB04-6A52-6E378AD0E7E1}"/>
              </a:ext>
            </a:extLst>
          </p:cNvPr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345318D-F9CD-AE08-6177-94E4B89100D9}"/>
              </a:ext>
            </a:extLst>
          </p:cNvPr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1C2445F-83B2-38F8-B738-D37086B8F55D}"/>
              </a:ext>
            </a:extLst>
          </p:cNvPr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BC9D81-FF25-D5CC-EBC5-D3FF515A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AC0AF-45D4-46D2-A304-D835127FCE40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4E1B31-4A22-335B-BCDB-920DEC98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8417D7-5812-848C-EAA4-427FD1A7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9B582-BB53-4570-923F-7013A24F4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488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C8E706DD-2C39-4781-2B0A-8BD74A82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91E5ED7-1A79-4F17-B2A4-B02965660066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86070D6C-C647-42ED-23D5-03020EF67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8D60A-8BDB-42C2-9D00-E4162743A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B3AE97CB-50C1-8093-B9E0-36CEA020EF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3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0CF8690A-2280-C1B7-61D0-E90B227B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2D038-798D-464A-BC0D-F297AA0599E4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679E3D9-E947-06D7-8BA2-31B30CFB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AED1E96-815F-F76E-181C-5BF0995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A8AC7-9A53-42E6-90BF-4B37E6AE6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56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B6EEE-BDCC-5FEF-5839-AD1BB70C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11ED-1FCF-4345-BBF1-E12235409950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C5DCD-CF3A-43D2-C763-8EEA06A8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6C3AC-6441-AD20-A7DC-37B63F0B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8F7FEB-B593-4BC3-BA4E-A8DDFB1EC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91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0E40F0-FE94-3A8C-AC81-AD2D8E97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CA632-3C23-41C4-8490-C43B40165EF9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4B1E362-C167-7308-F2CA-E7367258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70926C5-97FE-A3B8-942F-31D7D043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1446-6A33-4EED-ABC8-017E3EE3F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06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E7F72B-5811-3EE9-EED3-1C90D77FF0D5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541A86-EC43-A1E2-CAA0-C94C33B44CDA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22A4BCE-D35A-2D7D-47B8-EBBB5009B6B1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49ADF15-E246-A614-C996-F3DF43C8CC52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60C06FAD-7E81-D5AF-C8E5-B8D7253E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CDF3BBD-8F7C-4935-863A-CCC85BB872FC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7EEABBDD-87AE-B2CD-AE5C-E604A3AEB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E8DDB0BC-6232-4447-BEDA-0301E19D3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43ADC60A-74EC-AB75-36EC-ADBFFD3288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9B7D0029-B616-4FB1-BD26-50511849E5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F0283317-A813-DCD3-E3E0-BB63283CE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42D76D5-A48B-6E99-0178-FF57EA44B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5AE8158-C62F-4CAB-BB5C-F6A63924E6F0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D6787-F6AE-032A-B408-5201CA22C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18B5F-1C89-61AC-FB41-6253A2FB583E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52BE52-500B-DDF9-AD22-6214B1A8AE6A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5A3197-E24D-B910-C3BC-26F13E9883D7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5848310-73D3-1464-A84E-92FF97D74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B59338C0-18E6-4646-905E-7E1F786BA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2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1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E90E2-A775-9961-A0C2-21545F70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85316-5E40-1569-CD85-9F6454F5E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53A6A-D5F6-F118-AE50-01B6DDDC6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AE8158-C62F-4CAB-BB5C-F6A63924E6F0}" type="datetime1">
              <a:rPr lang="en-US" smtClean="0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2E48B-D327-BF4F-E82C-845E48F9E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CE4BE-FCA2-688C-5876-DFC6BE5AD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9338C0-18E6-4646-905E-7E1F786BA7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4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64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0518D245-9C7F-1264-E0FA-D55F9C2A64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BB6DEF56-1DA9-E7ED-4BAC-66B59A71C0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7C07996-1316-015F-06A3-053CFF7F4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8910502-8F4E-421D-9DCC-280C2BE600D9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6BB34-4CA5-4997-A56B-AF3CD43EC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6DE96-77AC-FF66-A980-E653C4CB23BB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91FC4D-5E6A-B39F-308F-A8A850263C55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5B3980-05F0-5879-BA41-6DD2EEC68245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81C421D-5297-1D0A-A37D-464CE556E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3B57FA81-3B86-4ABE-8318-0989EF58FA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01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B3F40480-40A2-EF07-9264-FD2B8BFCE0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445A24A1-9562-1FA6-AA8E-C864D6E7D0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8E5B982-7E47-DB16-CD83-A45133953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964063F-7FA2-4016-B8FC-778AE0C2506D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FB77FF-EE4E-15CC-324B-C7436C4B9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789332-60A9-A2E7-8B84-DE5ABF592CA6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BC51E9-265B-4A35-828C-3C3DB0F0C4A2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44574-D05D-1DA9-F699-6C6BD3761EFF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92ED788-205A-4CF5-5C90-F6151DF5F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105D90CE-30BB-48AE-A663-4F29AD702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12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r-Cyrl-RS" sz="3600" b="1" dirty="0">
                <a:solidFill>
                  <a:srgbClr val="0070C0"/>
                </a:solidFill>
              </a:rPr>
              <a:t>ЕКОНОМСКИ РАЗВОЈ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617478"/>
              </p:ext>
            </p:extLst>
          </p:nvPr>
        </p:nvGraphicFramePr>
        <p:xfrm>
          <a:off x="89453" y="1070444"/>
          <a:ext cx="7851913" cy="3789792"/>
        </p:xfrm>
        <a:graphic>
          <a:graphicData uri="http://schemas.openxmlformats.org/drawingml/2006/table">
            <a:tbl>
              <a:tblPr firstRow="1" firstCol="1" bandRow="1"/>
              <a:tblGrid>
                <a:gridCol w="3039460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4812453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1085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Унапређена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конкурентност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пољопривредне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производње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сеоских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2.1.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Израда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Стратегије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руралног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871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2.2.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реализација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Програма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подршке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развоју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пољопривреде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14962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2.3.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Јачање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организацион</a:t>
                      </a: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их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стручн</a:t>
                      </a: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их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техничк</a:t>
                      </a: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их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капацитет</a:t>
                      </a: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ГУ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обављање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послова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планирања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руралног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99549"/>
                  </a:ext>
                </a:extLst>
              </a:tr>
              <a:tr h="7108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2.4.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концепта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паметних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села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69351"/>
              </p:ext>
            </p:extLst>
          </p:nvPr>
        </p:nvGraphicFramePr>
        <p:xfrm>
          <a:off x="8203441" y="1070443"/>
          <a:ext cx="3962399" cy="5595181"/>
        </p:xfrm>
        <a:graphic>
          <a:graphicData uri="http://schemas.openxmlformats.org/drawingml/2006/table">
            <a:tbl>
              <a:tblPr firstRow="1" firstCol="1" bandRow="1"/>
              <a:tblGrid>
                <a:gridCol w="228481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21321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856267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4273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286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Износ </a:t>
                      </a:r>
                      <a:r>
                        <a:rPr lang="en-US" sz="18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средстава</a:t>
                      </a:r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ЈЛС </a:t>
                      </a:r>
                      <a:r>
                        <a:rPr lang="sr-Cyrl-RS" sz="18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опредељених за подршку </a:t>
                      </a:r>
                      <a:r>
                        <a:rPr lang="en-US" sz="18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пољопривред</a:t>
                      </a:r>
                      <a:r>
                        <a:rPr lang="sr-Cyrl-RS" sz="18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мил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Повећење за 30%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230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Број подржаних ПГ кроз инвестиције у физичку имовину РПГ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  <a:tr h="1040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Удео ПГ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чији су носиоци жене (%)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  <a:tr h="14635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Удео ПГ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чији су носиоци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млади испод 30 година (%)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77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A0F4F91-894E-DF2C-2E93-A0EBC5B1AA32}"/>
              </a:ext>
            </a:extLst>
          </p:cNvPr>
          <p:cNvSpPr/>
          <p:nvPr/>
        </p:nvSpPr>
        <p:spPr>
          <a:xfrm>
            <a:off x="89453" y="4959626"/>
            <a:ext cx="7981121" cy="1715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/>
              <a:t>Поред наведених мера град Краљево ће наставити активности на спровођењу процеса комасације</a:t>
            </a:r>
          </a:p>
          <a:p>
            <a:pPr algn="just"/>
            <a:r>
              <a:rPr lang="ru-RU" sz="2000" dirty="0"/>
              <a:t>Мере развоја руралне инфраструктуре су обрађене у области инфраструктурног развоја – Поглавље 6.</a:t>
            </a:r>
          </a:p>
        </p:txBody>
      </p:sp>
    </p:spTree>
    <p:extLst>
      <p:ext uri="{BB962C8B-B14F-4D97-AF65-F5344CB8AC3E}">
        <p14:creationId xmlns:p14="http://schemas.microsoft.com/office/powerpoint/2010/main" val="1308415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Cyrl-RS" dirty="0"/>
              <a:t>ЕКОНОМСКИ РАЗВОЈ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455857"/>
              </p:ext>
            </p:extLst>
          </p:nvPr>
        </p:nvGraphicFramePr>
        <p:xfrm>
          <a:off x="79513" y="1102543"/>
          <a:ext cx="7851913" cy="4001092"/>
        </p:xfrm>
        <a:graphic>
          <a:graphicData uri="http://schemas.openxmlformats.org/drawingml/2006/table">
            <a:tbl>
              <a:tblPr firstRow="1" firstCol="1" bandRow="1"/>
              <a:tblGrid>
                <a:gridCol w="3039460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4812453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60235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Унапређен квалитет туристичке понуде града Краљева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3.1. Израда и усвајање Програма развоја туризма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60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3.2.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Уређење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туристичког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локалитета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„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Маглич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“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825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модела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финансијске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подршке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туризма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894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Умрежавање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регионалне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туристичке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понуде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рецептивног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туризма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99549"/>
                  </a:ext>
                </a:extLst>
              </a:tr>
              <a:tr h="760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туристичких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локалитета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283801"/>
              </p:ext>
            </p:extLst>
          </p:nvPr>
        </p:nvGraphicFramePr>
        <p:xfrm>
          <a:off x="8019738" y="1917356"/>
          <a:ext cx="4172262" cy="2936063"/>
        </p:xfrm>
        <a:graphic>
          <a:graphicData uri="http://schemas.openxmlformats.org/drawingml/2006/table">
            <a:tbl>
              <a:tblPr firstRow="1" firstCol="1" bandRow="1"/>
              <a:tblGrid>
                <a:gridCol w="2221983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1048661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7487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1182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туриста на годишњем нивоу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ME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24.400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0690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ноћења на годишњем нивоу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ME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156.910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sr-Latn-ME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8806EE2-4ED5-B908-D748-D1C121A7F97B}"/>
              </a:ext>
            </a:extLst>
          </p:cNvPr>
          <p:cNvSpPr/>
          <p:nvPr/>
        </p:nvSpPr>
        <p:spPr>
          <a:xfrm>
            <a:off x="241300" y="5103635"/>
            <a:ext cx="11745291" cy="16450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/>
              <a:t>Поред навдених мера град Краљево планира да ради на:</a:t>
            </a:r>
          </a:p>
          <a:p>
            <a:pPr algn="just"/>
            <a:r>
              <a:rPr lang="ru-RU" sz="2000" dirty="0"/>
              <a:t>Развоју ДМО у туризму, Промоцији и унапређењу туристичке понуде, Успостављању ефикасног система координације активности свих установа,  Унапређењу људских ресурса у угоститељству и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987939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64C4-B253-BA35-C7E4-BFCCF905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546652"/>
          </a:xfrm>
        </p:spPr>
        <p:txBody>
          <a:bodyPr/>
          <a:lstStyle/>
          <a:p>
            <a:r>
              <a:rPr lang="sr-Cyrl-RS" sz="3600" b="1" dirty="0">
                <a:solidFill>
                  <a:srgbClr val="0070C0"/>
                </a:solidFill>
                <a:latin typeface="+mn-lt"/>
              </a:rPr>
              <a:t>Урбани развој и заштита животне средине</a:t>
            </a:r>
            <a:endParaRPr lang="en-US" sz="36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89C615-A06B-6863-8E50-D05E52CBCA7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01709179"/>
              </p:ext>
            </p:extLst>
          </p:nvPr>
        </p:nvGraphicFramePr>
        <p:xfrm>
          <a:off x="817563" y="626165"/>
          <a:ext cx="11029880" cy="623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0324D-16AE-35B5-7C96-78AE72B0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FF00EE38-E3F6-4850-A828-F1C27E54692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r-Cyrl-RS" sz="3600" b="1" dirty="0">
                <a:solidFill>
                  <a:srgbClr val="0070C0"/>
                </a:solidFill>
              </a:rPr>
              <a:t>УРБАНИ РАЗВОЈ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646"/>
              </p:ext>
            </p:extLst>
          </p:nvPr>
        </p:nvGraphicFramePr>
        <p:xfrm>
          <a:off x="0" y="1241691"/>
          <a:ext cx="7851913" cy="4814801"/>
        </p:xfrm>
        <a:graphic>
          <a:graphicData uri="http://schemas.openxmlformats.org/drawingml/2006/table">
            <a:tbl>
              <a:tblPr firstRow="1" firstCol="1" bandRow="1"/>
              <a:tblGrid>
                <a:gridCol w="3039460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4812453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60235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Унапређен плански систем града Краљева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4.1.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Израда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регистра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постојећих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планских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докумената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града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Краљева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60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4.2.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Измене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допуне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Просторног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плана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града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Краљева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1201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4.3.</a:t>
                      </a: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Израда генералног урбанистичког плана Краљева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1691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4.4.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Израда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планске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пројектне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документације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рурална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9954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675462"/>
              </p:ext>
            </p:extLst>
          </p:nvPr>
        </p:nvGraphicFramePr>
        <p:xfrm>
          <a:off x="7851913" y="1437672"/>
          <a:ext cx="4172262" cy="5476247"/>
        </p:xfrm>
        <a:graphic>
          <a:graphicData uri="http://schemas.openxmlformats.org/drawingml/2006/table">
            <a:tbl>
              <a:tblPr firstRow="1" firstCol="1" bandRow="1"/>
              <a:tblGrid>
                <a:gridCol w="2221983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1048661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0004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</a:t>
                      </a:r>
                      <a:r>
                        <a:rPr lang="sr-Cyrl-R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усвојених планских докумената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4442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Покривеност територије планским документима (ПГР и ПДР)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  <a:tr h="11541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Покривеност руралних подручја планским документима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  <a:tr h="90159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54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r-Cyrl-RS" sz="3600" b="1" dirty="0">
                <a:solidFill>
                  <a:srgbClr val="0070C0"/>
                </a:solidFill>
              </a:rPr>
              <a:t>УРБАНИ РАЗВОЈ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598297"/>
              </p:ext>
            </p:extLst>
          </p:nvPr>
        </p:nvGraphicFramePr>
        <p:xfrm>
          <a:off x="0" y="798513"/>
          <a:ext cx="7839856" cy="4975029"/>
        </p:xfrm>
        <a:graphic>
          <a:graphicData uri="http://schemas.openxmlformats.org/drawingml/2006/table">
            <a:tbl>
              <a:tblPr firstRow="1" firstCol="1" bandRow="1"/>
              <a:tblGrid>
                <a:gridCol w="2783889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05596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46782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Унапређена саобраћајна инфраструктура у граду Краљеву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5.1.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зградња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обилазнице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око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Краљева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46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5.2.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Реконструкција и изградња локалних саобраћајница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465182"/>
                  </a:ext>
                </a:extLst>
              </a:tr>
              <a:tr h="746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5.3</a:t>
                      </a:r>
                      <a:r>
                        <a:rPr lang="sr-Cyrl-R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Унапређење стационарног саобраћаја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907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5.4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бициклистичких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стаза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градском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приградском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подручју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1005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Реконструкција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доградња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аутобуске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станице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Краљеву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99549"/>
                  </a:ext>
                </a:extLst>
              </a:tr>
              <a:tr h="746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5.6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система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атмосферске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канализације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82438"/>
              </p:ext>
            </p:extLst>
          </p:nvPr>
        </p:nvGraphicFramePr>
        <p:xfrm>
          <a:off x="7839856" y="926968"/>
          <a:ext cx="4352144" cy="4718118"/>
        </p:xfrm>
        <a:graphic>
          <a:graphicData uri="http://schemas.openxmlformats.org/drawingml/2006/table">
            <a:tbl>
              <a:tblPr firstRow="1" firstCol="1" bandRow="1"/>
              <a:tblGrid>
                <a:gridCol w="2323643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9875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112974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135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322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sr-Cyrl-R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ужин</a:t>
                      </a:r>
                      <a:r>
                        <a:rPr lang="sr-Cyrl-R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реконструисаних и изграђених саобраћајница и раскрсница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200км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8760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паркинг места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1.176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1.500-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  <a:tr h="1322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Дужина новоизграђених и обележених бициклистичких стаза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35570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3036FFE-7009-7A03-3638-E761BC2AC080}"/>
              </a:ext>
            </a:extLst>
          </p:cNvPr>
          <p:cNvSpPr/>
          <p:nvPr/>
        </p:nvSpPr>
        <p:spPr>
          <a:xfrm>
            <a:off x="387626" y="5817490"/>
            <a:ext cx="11628783" cy="1004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Поред наведених мера град Краљево планира да покрене активности на анализи и изради Студије развоја градског и приградског саобраћаја, као полазиште за израду оперативних и стратешких планова развоја саобраћаја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1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72774"/>
            <a:ext cx="8170863" cy="277213"/>
          </a:xfrm>
        </p:spPr>
        <p:txBody>
          <a:bodyPr/>
          <a:lstStyle/>
          <a:p>
            <a:r>
              <a:rPr lang="sr-Cyrl-RS" sz="3600" b="1" dirty="0">
                <a:solidFill>
                  <a:srgbClr val="0070C0"/>
                </a:solidFill>
              </a:rPr>
              <a:t>УРБАНИ РАЗВОЈ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75677"/>
              </p:ext>
            </p:extLst>
          </p:nvPr>
        </p:nvGraphicFramePr>
        <p:xfrm>
          <a:off x="82274" y="660081"/>
          <a:ext cx="7851913" cy="5939501"/>
        </p:xfrm>
        <a:graphic>
          <a:graphicData uri="http://schemas.openxmlformats.org/drawingml/2006/table">
            <a:tbl>
              <a:tblPr firstRow="1" firstCol="1" bandRow="1"/>
              <a:tblGrid>
                <a:gridCol w="2673626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834355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Инфраструктурно уређена соска подручја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6.1.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Израда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Стратегије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сеоског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834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6.2.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недостајуће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саобраћајне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инфраструктуре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сеоском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подручју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834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6.3.</a:t>
                      </a:r>
                      <a:r>
                        <a:rPr lang="en-US" sz="2000" ker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Санација постојеће саобраћајне инфраструктуре на сеоском подручју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834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6.4</a:t>
                      </a:r>
                      <a:r>
                        <a:rPr lang="sr-Cyrl-R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Завршетак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радова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реконструкцији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саобраћајница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Гочу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Рудну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483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6.5</a:t>
                      </a:r>
                      <a:r>
                        <a:rPr lang="sr-Cyrl-R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Санација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сеоских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водовода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1030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6.6</a:t>
                      </a:r>
                      <a:r>
                        <a:rPr lang="sr-Cyrl-R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канализационе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мреже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ППОВ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сеоском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подручју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99549"/>
                  </a:ext>
                </a:extLst>
              </a:tr>
              <a:tr h="1087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6.7</a:t>
                      </a:r>
                      <a:r>
                        <a:rPr lang="sr-Cyrl-R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Успостављање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одрживог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система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сакупљања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комуналног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отпада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сеоског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93902"/>
              </p:ext>
            </p:extLst>
          </p:nvPr>
        </p:nvGraphicFramePr>
        <p:xfrm>
          <a:off x="8019738" y="1032858"/>
          <a:ext cx="4172262" cy="5193945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Дужина реконструисаних и асфалтираних путева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2731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сеоских водовода </a:t>
                      </a: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којима је успостављен систем управљања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  <a:tr h="6538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сеоских насеља са изграђеним ППОВ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  <a:tr h="11541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сеоских насеља обухваћених услугом сакупљања и одвожења отпада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631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77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72774"/>
            <a:ext cx="8170863" cy="277213"/>
          </a:xfrm>
        </p:spPr>
        <p:txBody>
          <a:bodyPr/>
          <a:lstStyle/>
          <a:p>
            <a:r>
              <a:rPr lang="sr-Cyrl-RS" dirty="0"/>
              <a:t>УРБАНИ РАЗВОЈ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48707"/>
              </p:ext>
            </p:extLst>
          </p:nvPr>
        </p:nvGraphicFramePr>
        <p:xfrm>
          <a:off x="82274" y="782204"/>
          <a:ext cx="7851913" cy="6145460"/>
        </p:xfrm>
        <a:graphic>
          <a:graphicData uri="http://schemas.openxmlformats.org/drawingml/2006/table">
            <a:tbl>
              <a:tblPr firstRow="1" firstCol="1" bandRow="1"/>
              <a:tblGrid>
                <a:gridCol w="2673626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32102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Успостављен стабилан и одржив систем снабдевања водом за пиће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7.1.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водоводног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система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Лопатница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7.2.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Смањење губитака на систему водоснадевања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</a:t>
                      </a:r>
                      <a:r>
                        <a:rPr lang="sr-Cyrl-R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Унапређење капацитета изворишта „Жичко поље“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</a:t>
                      </a:r>
                      <a:r>
                        <a:rPr lang="sr-Cyrl-R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 бунара у Матарушкој Бањи 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8505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соларне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електране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заштитној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зони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Водовода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циљу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повећања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учешћа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ОИЕ у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процесу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водоснабдевања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1224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Успостављање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лабораторије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ЈКП „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Водовод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“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примарни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мониторинг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кавалитета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воде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99549"/>
                  </a:ext>
                </a:extLst>
              </a:tr>
              <a:tr h="144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81542"/>
              </p:ext>
            </p:extLst>
          </p:nvPr>
        </p:nvGraphicFramePr>
        <p:xfrm>
          <a:off x="7934187" y="1417628"/>
          <a:ext cx="4172262" cy="4894090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0004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sr-Cyrl-R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Удео </a:t>
                      </a: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домаћинстава прикључен</a:t>
                      </a:r>
                      <a:r>
                        <a:rPr lang="sr-Cyrl-R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sr-Cyrl-R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градску </a:t>
                      </a: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водоводну мрежу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77,9%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4442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Губици</a:t>
                      </a: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en-US" sz="2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градској</a:t>
                      </a: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водоводној</a:t>
                      </a: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мрежи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&lt;25%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  <a:tr h="35008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66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72774"/>
            <a:ext cx="8170863" cy="277213"/>
          </a:xfrm>
        </p:spPr>
        <p:txBody>
          <a:bodyPr/>
          <a:lstStyle/>
          <a:p>
            <a:r>
              <a:rPr lang="sr-Cyrl-RS" dirty="0"/>
              <a:t>ЗАШТИТА ЖИВОТНЕ СРЕДИНЕ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47055"/>
              </p:ext>
            </p:extLst>
          </p:nvPr>
        </p:nvGraphicFramePr>
        <p:xfrm>
          <a:off x="241300" y="626667"/>
          <a:ext cx="7507945" cy="4940244"/>
        </p:xfrm>
        <a:graphic>
          <a:graphicData uri="http://schemas.openxmlformats.org/drawingml/2006/table">
            <a:tbl>
              <a:tblPr firstRow="1" firstCol="1" bandRow="1"/>
              <a:tblGrid>
                <a:gridCol w="2556503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4951442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662368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 Успостављен процес смањења енергетске зависности кроз повећану енергетску ефикасност и обезбеђен приступ ОИЕ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8.1</a:t>
                      </a: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Смањивање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губитака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енергије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вреловодној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топловодној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мрежи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6623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8.2</a:t>
                      </a:r>
                      <a:r>
                        <a:rPr lang="sr-Cyrl-R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Дислоцирање и прелазак на гас котларнице „Зелена гора“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1001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8.3</a:t>
                      </a: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Унапређење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даљинског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система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грејања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2017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8.4</a:t>
                      </a: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Израда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Локалног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акционог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плана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енергетске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одрживости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града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Краљева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8.5. Унапређење јавне расвете на територији града Краљева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084897"/>
              </p:ext>
            </p:extLst>
          </p:nvPr>
        </p:nvGraphicFramePr>
        <p:xfrm>
          <a:off x="7824856" y="977525"/>
          <a:ext cx="4257813" cy="4518816"/>
        </p:xfrm>
        <a:graphic>
          <a:graphicData uri="http://schemas.openxmlformats.org/drawingml/2006/table">
            <a:tbl>
              <a:tblPr firstRow="1" firstCol="1" bandRow="1"/>
              <a:tblGrid>
                <a:gridCol w="2458570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79138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20105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020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8421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Издаци за енергију и енергенте за јавне зграде - % укупних буџетских расхода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8,84%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074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Удео топлотне енергије, произведене у котларницама које користе ОИЕ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непознато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Биће накнадно дефинисано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06D1A84-70FC-6082-B330-323631C4F293}"/>
              </a:ext>
            </a:extLst>
          </p:cNvPr>
          <p:cNvSpPr/>
          <p:nvPr/>
        </p:nvSpPr>
        <p:spPr>
          <a:xfrm>
            <a:off x="241300" y="5566911"/>
            <a:ext cx="11486874" cy="11183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Поред наведених мера град Краљево планира да покрене активности на анализи и изради студије успостављања био-логистичког центра за сакупљање и коришћење биомасе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7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sz="3600" b="1" dirty="0">
                <a:solidFill>
                  <a:srgbClr val="0070C0"/>
                </a:solidFill>
              </a:rPr>
              <a:t>ЗАШТИТА ЖИВОТНЕ СРЕДИНЕ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845623"/>
              </p:ext>
            </p:extLst>
          </p:nvPr>
        </p:nvGraphicFramePr>
        <p:xfrm>
          <a:off x="0" y="1400479"/>
          <a:ext cx="7851913" cy="4075982"/>
        </p:xfrm>
        <a:graphic>
          <a:graphicData uri="http://schemas.openxmlformats.org/drawingml/2006/table">
            <a:tbl>
              <a:tblPr firstRow="1" firstCol="1" bandRow="1"/>
              <a:tblGrid>
                <a:gridCol w="2673626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811521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 Успостављен систем управљања отпадним водама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.1.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постројења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пречишћавање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отпадних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12264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.2.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недостајуће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мреже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фекалне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канализације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градском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приградском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подручју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811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9.3. Реконструкција делова градске и приградске мреже у Краљеву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12264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9.4. Реконструкција мреже фекалне канализације у Ушћу и Матарушкој бањи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984687"/>
              </p:ext>
            </p:extLst>
          </p:nvPr>
        </p:nvGraphicFramePr>
        <p:xfrm>
          <a:off x="7937464" y="1316730"/>
          <a:ext cx="4172262" cy="4515218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индикатори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Базна вр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Циљана вр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0004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sr-Cyrl-R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Удео отпадних вода које се безбедно пречишћавају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4442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Дужина канализационе мреже 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180км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220км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22173"/>
                  </a:ext>
                </a:extLst>
              </a:tr>
              <a:tr h="14006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Удео домаћинстава прикључених на канализациону мрежу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65,3%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95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ЗАШТИТА ЖИВОТНЕ СРЕДИНЕ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00948"/>
              </p:ext>
            </p:extLst>
          </p:nvPr>
        </p:nvGraphicFramePr>
        <p:xfrm>
          <a:off x="82274" y="903523"/>
          <a:ext cx="7851913" cy="4155822"/>
        </p:xfrm>
        <a:graphic>
          <a:graphicData uri="http://schemas.openxmlformats.org/drawingml/2006/table">
            <a:tbl>
              <a:tblPr firstRow="1" firstCol="1" bandRow="1"/>
              <a:tblGrid>
                <a:gridCol w="2673626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32102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 Одрживо управљање отпадом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.1.</a:t>
                      </a: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 центра за управљање комуналним отпадом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.2.</a:t>
                      </a: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Санација постојеће депоније „Кулагића – Ада“ у Краљеву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10.3. </a:t>
                      </a:r>
                      <a:r>
                        <a:rPr lang="en-US" sz="24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Повећање броја корисника обухваћених прогрмом примарне селекције отпада 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.4.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Успостављање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ефикасног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система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управљања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споредним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производима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животињског</a:t>
                      </a:r>
                      <a:r>
                        <a:rPr lang="en-U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порекла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144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14693"/>
              </p:ext>
            </p:extLst>
          </p:nvPr>
        </p:nvGraphicFramePr>
        <p:xfrm>
          <a:off x="7937464" y="1180250"/>
          <a:ext cx="3989493" cy="3790125"/>
        </p:xfrm>
        <a:graphic>
          <a:graphicData uri="http://schemas.openxmlformats.org/drawingml/2006/table">
            <a:tbl>
              <a:tblPr firstRow="1" firstCol="1" bandRow="1"/>
              <a:tblGrid>
                <a:gridCol w="2303635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23736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862122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5532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4134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Удео домаћинстава укључених у систем прикупљања комуналног отпада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8026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Удео рециклираног отпада у односу на прикупљени отпад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6987E0F-083F-A519-E5BC-E59D52D63B95}"/>
              </a:ext>
            </a:extLst>
          </p:cNvPr>
          <p:cNvSpPr/>
          <p:nvPr/>
        </p:nvSpPr>
        <p:spPr>
          <a:xfrm>
            <a:off x="278296" y="5059345"/>
            <a:ext cx="11648661" cy="17191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Поред наведених мера, у овој области град Краљево планира да ради и на: </a:t>
            </a:r>
          </a:p>
          <a:p>
            <a:pPr algn="just"/>
            <a:r>
              <a:rPr lang="ru-RU" dirty="0"/>
              <a:t>- унапређењу техничких и људских капацитета надлежног ЈКП, </a:t>
            </a:r>
          </a:p>
          <a:p>
            <a:pPr algn="just"/>
            <a:r>
              <a:rPr lang="ru-RU" dirty="0"/>
              <a:t>- континуираном спровођењу мера превенције „дивљих“ депонија, 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унапређењу капацитета за спровођење програма контроле популације паса луталица, 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 обезбеђивање и уређење парцела за одлагање отпадног муља из ППОВ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6BD0-F25A-8148-805F-C6067C9F3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1386349"/>
            <a:ext cx="10992465" cy="1843948"/>
          </a:xfrm>
        </p:spPr>
        <p:txBody>
          <a:bodyPr/>
          <a:lstStyle/>
          <a:p>
            <a:r>
              <a:rPr lang="sr-Cyrl-RS" sz="40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ИЗРАДА ПЛАНА РАЗВОЈА ГРАДА КРАЉЕВА</a:t>
            </a:r>
            <a:br>
              <a:rPr lang="sr-Cyrl-RS" sz="40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sr-Cyrl-RS" sz="40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ЗА ПЕРИОД ОД 2024-2030.</a:t>
            </a:r>
            <a:endParaRPr lang="en-US" sz="40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5F4AF-9CFD-3949-9611-D2FC943A8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6476"/>
            <a:ext cx="9144000" cy="1405289"/>
          </a:xfrm>
        </p:spPr>
        <p:txBody>
          <a:bodyPr/>
          <a:lstStyle/>
          <a:p>
            <a:r>
              <a:rPr lang="sr-Cyrl-RS" dirty="0"/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D7CB4-1C92-446C-8BBB-CE027D38D967}"/>
              </a:ext>
            </a:extLst>
          </p:cNvPr>
          <p:cNvSpPr txBox="1"/>
          <p:nvPr/>
        </p:nvSpPr>
        <p:spPr>
          <a:xfrm>
            <a:off x="3048000" y="3891427"/>
            <a:ext cx="6096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КОНСУЛТАТИВНИ САСТАНАК ПАРТНЕРСКОГ ФОРУМА </a:t>
            </a:r>
          </a:p>
          <a:p>
            <a:pPr algn="ctr"/>
            <a:endParaRPr lang="sr-Cyrl-R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pPr algn="ctr"/>
            <a:r>
              <a:rPr lang="sr-Cyrl-RS" sz="24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10.06.2024.</a:t>
            </a:r>
          </a:p>
          <a:p>
            <a:endParaRPr lang="sr-Cyrl-RS" dirty="0"/>
          </a:p>
          <a:p>
            <a:r>
              <a:rPr lang="sr-Cyrl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76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ЗАШТИТА ЖИВОТНЕ СРЕДИНЕ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123032"/>
              </p:ext>
            </p:extLst>
          </p:nvPr>
        </p:nvGraphicFramePr>
        <p:xfrm>
          <a:off x="0" y="1230931"/>
          <a:ext cx="7851913" cy="3470149"/>
        </p:xfrm>
        <a:graphic>
          <a:graphicData uri="http://schemas.openxmlformats.org/drawingml/2006/table">
            <a:tbl>
              <a:tblPr firstRow="1" firstCol="1" bandRow="1"/>
              <a:tblGrid>
                <a:gridCol w="2673626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3210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 Унапређен квалитет ваздуха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.1.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Унапређење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локалног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регистра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извора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загађивања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sr-Cyrl-R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.2.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sr-Cyrl-R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Енергетска санација и замена енергената у јавним објектима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11.3. Унапређење енергетске ефикасности домаћинстава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Уређење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јавних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зелених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површина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подизање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ветрозаштитних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појасева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36983"/>
              </p:ext>
            </p:extLst>
          </p:nvPr>
        </p:nvGraphicFramePr>
        <p:xfrm>
          <a:off x="7851913" y="1416358"/>
          <a:ext cx="4172262" cy="3099296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5073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2244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дана са дневним прекорачењем граничних вредности ПМ10 честица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65153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11578AD-15E3-7F69-00E2-84BB43119FE1}"/>
              </a:ext>
            </a:extLst>
          </p:cNvPr>
          <p:cNvSpPr/>
          <p:nvPr/>
        </p:nvSpPr>
        <p:spPr>
          <a:xfrm>
            <a:off x="82274" y="4840357"/>
            <a:ext cx="11941901" cy="184486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r-Cyrl-RS" dirty="0"/>
              <a:t>У циљу смањења загађења ваздуха у оквиру овог плана у поглављу 8 планиране су мере у области енергетике, замену енергента у градској котларници ''Зелена Гора'' (мера 8.2), која има значајан утицај на смањење загађења ваздуха.</a:t>
            </a:r>
          </a:p>
          <a:p>
            <a:pPr algn="just"/>
            <a:r>
              <a:rPr lang="sr-Cyrl-RS" dirty="0"/>
              <a:t>Такође, у поглављу инфраструктуре планиране су мере које за циљ имају смањење транзитног саобраћаја кроз градску зону изградњом обилазнице, што ће значајно утицати на унапређење квалитета ваздуха.</a:t>
            </a:r>
          </a:p>
        </p:txBody>
      </p:sp>
    </p:spTree>
    <p:extLst>
      <p:ext uri="{BB962C8B-B14F-4D97-AF65-F5344CB8AC3E}">
        <p14:creationId xmlns:p14="http://schemas.microsoft.com/office/powerpoint/2010/main" val="1917109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ЗАШТИТА ЖИВОТНЕ СРЕДИНЕ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469187"/>
              </p:ext>
            </p:extLst>
          </p:nvPr>
        </p:nvGraphicFramePr>
        <p:xfrm>
          <a:off x="85551" y="1527772"/>
          <a:ext cx="7851913" cy="3521304"/>
        </p:xfrm>
        <a:graphic>
          <a:graphicData uri="http://schemas.openxmlformats.org/drawingml/2006/table">
            <a:tbl>
              <a:tblPr firstRow="1" firstCol="1" bandRow="1"/>
              <a:tblGrid>
                <a:gridCol w="2673626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880326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 Смањен ризик од утицаја елементарних непогода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12.1. Израда Стратегије смањења ризика од катастрофа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8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12.2. Израда катастра бујичних вода на територији града Краљева	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8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12.3. Уређење водотокова другог реда  	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8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12.4. Планирање и спровођење мера у циљу заштите од елементарних непогода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026725"/>
              </p:ext>
            </p:extLst>
          </p:nvPr>
        </p:nvGraphicFramePr>
        <p:xfrm>
          <a:off x="7937464" y="653130"/>
          <a:ext cx="4172262" cy="4904631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8575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Локална управа усваја и спроводи локалну стратегију смањења ризика од катастрофа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8334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Смањење негативног утицаја климатских промена на локалну инфраструктуру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  <a:tr h="35008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923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941E609-F57E-6352-9D30-DF0688CC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1" y="228600"/>
            <a:ext cx="9578976" cy="990600"/>
          </a:xfrm>
        </p:spPr>
        <p:txBody>
          <a:bodyPr/>
          <a:lstStyle/>
          <a:p>
            <a:r>
              <a:rPr lang="sr-Cyrl-RS" altLang="sr-Latn-RS" dirty="0"/>
              <a:t>Развојни правац: друштвени развој</a:t>
            </a:r>
            <a:br>
              <a:rPr lang="sr-Cyrl-RS" altLang="sr-Latn-RS" dirty="0"/>
            </a:br>
            <a:endParaRPr lang="sr-Latn-RS" altLang="sr-Latn-R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7DED593A-7F3D-A001-97BF-755E738C81B6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28415684"/>
              </p:ext>
            </p:extLst>
          </p:nvPr>
        </p:nvGraphicFramePr>
        <p:xfrm>
          <a:off x="983974" y="1020945"/>
          <a:ext cx="9806448" cy="5051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08B62-1F40-4592-DA31-EE2678D1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5412E7-4A57-4CFB-81FA-B7D7EACB726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en-US"/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9E642194-A1AD-9AEB-1F8A-32645C34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802" y="69851"/>
            <a:ext cx="9525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1FDAB8-569D-CFA7-6DBC-13B5D869C0FA}"/>
              </a:ext>
            </a:extLst>
          </p:cNvPr>
          <p:cNvSpPr/>
          <p:nvPr/>
        </p:nvSpPr>
        <p:spPr>
          <a:xfrm>
            <a:off x="1444534" y="5667374"/>
            <a:ext cx="9077508" cy="1190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mbria"/>
              </a:rPr>
              <a:t>Хоризонтални циљеви: прилагођавање на измењене климатске услове, заштита животне средине, једнаке могућности и родна  равноправност</a:t>
            </a:r>
          </a:p>
        </p:txBody>
      </p:sp>
    </p:spTree>
    <p:extLst>
      <p:ext uri="{BB962C8B-B14F-4D97-AF65-F5344CB8AC3E}">
        <p14:creationId xmlns:p14="http://schemas.microsoft.com/office/powerpoint/2010/main" val="245075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694970"/>
              </p:ext>
            </p:extLst>
          </p:nvPr>
        </p:nvGraphicFramePr>
        <p:xfrm>
          <a:off x="202368" y="1025528"/>
          <a:ext cx="7615003" cy="4341718"/>
        </p:xfrm>
        <a:graphic>
          <a:graphicData uri="http://schemas.openxmlformats.org/drawingml/2006/table">
            <a:tbl>
              <a:tblPr firstRow="1" firstCol="1" bandRow="1"/>
              <a:tblGrid>
                <a:gridCol w="2592957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022046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245316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13. Унапређени услови за развој образовања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13.1. Јачање програма неформалног образовања за младе и одрасле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13.2. Изградња, реконструкција и санација школских објеката и пратеће инфраструктуре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1888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13.3. Унапређење услова за образовање деце са посебним потребама</a:t>
                      </a:r>
                    </a:p>
                  </a:txBody>
                  <a:tcPr marL="68580" marR="685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003899"/>
              </p:ext>
            </p:extLst>
          </p:nvPr>
        </p:nvGraphicFramePr>
        <p:xfrm>
          <a:off x="7937464" y="1022675"/>
          <a:ext cx="4172262" cy="4665755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8972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Удео школа у којима је извршена санација и реконструкција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7485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школа у којима постоје фискултурне сале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  <a:tr h="35008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369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075076"/>
              </p:ext>
            </p:extLst>
          </p:nvPr>
        </p:nvGraphicFramePr>
        <p:xfrm>
          <a:off x="7930286" y="1454852"/>
          <a:ext cx="4172262" cy="4169561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1529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7150" algn="l"/>
                        </a:tabLst>
                      </a:pPr>
                      <a:r>
                        <a:rPr lang="sr-Cyrl-R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Обухват деце јасленог узраста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16200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Обухват деце узраста од 3 године до поласка у ППП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  <a:tr h="35008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26231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9E1F43-FE5A-A46E-D397-09F1B24F3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78751"/>
              </p:ext>
            </p:extLst>
          </p:nvPr>
        </p:nvGraphicFramePr>
        <p:xfrm>
          <a:off x="298174" y="1182757"/>
          <a:ext cx="7538021" cy="4912699"/>
        </p:xfrm>
        <a:graphic>
          <a:graphicData uri="http://schemas.openxmlformats.org/drawingml/2006/table">
            <a:tbl>
              <a:tblPr firstRow="1" firstCol="1" bandRow="1"/>
              <a:tblGrid>
                <a:gridCol w="2133802">
                  <a:extLst>
                    <a:ext uri="{9D8B030D-6E8A-4147-A177-3AD203B41FA5}">
                      <a16:colId xmlns:a16="http://schemas.microsoft.com/office/drawing/2014/main" val="922230696"/>
                    </a:ext>
                  </a:extLst>
                </a:gridCol>
                <a:gridCol w="5404219">
                  <a:extLst>
                    <a:ext uri="{9D8B030D-6E8A-4147-A177-3AD203B41FA5}">
                      <a16:colId xmlns:a16="http://schemas.microsoft.com/office/drawing/2014/main" val="2387552677"/>
                    </a:ext>
                  </a:extLst>
                </a:gridCol>
              </a:tblGrid>
              <a:tr h="4912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 </a:t>
                      </a: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</a:t>
                      </a:r>
                      <a:r>
                        <a:rPr lang="sr-Cyrl-RS" sz="20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</a:t>
                      </a: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прешколског образовања и васпитања</a:t>
                      </a:r>
                      <a:endParaRPr lang="en-US" sz="20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14.1. Изградња нових објеката предшколских установа чији је оснивач град Краљево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14.2. Реконструкција постојећих објеката предшколских установа чији је оснивач град Краљево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14.3. Повећање обухвата и унапређење доступности услуге Предшколске установе на руралном подручју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508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48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86090"/>
              </p:ext>
            </p:extLst>
          </p:nvPr>
        </p:nvGraphicFramePr>
        <p:xfrm>
          <a:off x="7983640" y="984427"/>
          <a:ext cx="4172262" cy="5422926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2444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en-U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Број услуга социјалне заштите у надлежности ЈЛС које се пружају рањивим групама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308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Број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корисника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услуга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социјалне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заштите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надлежности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ЈЛС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302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360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9A6950-5EF2-CF59-8913-D110DC142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352637"/>
              </p:ext>
            </p:extLst>
          </p:nvPr>
        </p:nvGraphicFramePr>
        <p:xfrm>
          <a:off x="82275" y="1289155"/>
          <a:ext cx="7411830" cy="4813471"/>
        </p:xfrm>
        <a:graphic>
          <a:graphicData uri="http://schemas.openxmlformats.org/drawingml/2006/table">
            <a:tbl>
              <a:tblPr firstRow="1" firstCol="1" bandRow="1"/>
              <a:tblGrid>
                <a:gridCol w="1785215">
                  <a:extLst>
                    <a:ext uri="{9D8B030D-6E8A-4147-A177-3AD203B41FA5}">
                      <a16:colId xmlns:a16="http://schemas.microsoft.com/office/drawing/2014/main" val="693774034"/>
                    </a:ext>
                  </a:extLst>
                </a:gridCol>
                <a:gridCol w="5626615">
                  <a:extLst>
                    <a:ext uri="{9D8B030D-6E8A-4147-A177-3AD203B41FA5}">
                      <a16:colId xmlns:a16="http://schemas.microsoft.com/office/drawing/2014/main" val="1608909533"/>
                    </a:ext>
                  </a:extLst>
                </a:gridCol>
              </a:tblGrid>
              <a:tr h="4813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b="1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 Унапређен систем социјалне заштите на територији града Краљева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15.1. Успостављање нових  и даљи развој успостављених услуга социјалне заштите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15.2. Успостављање институционалних капацитета у Градској управи за спровођење, праћење и процене ефеката услуга и мера социјалне заштите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15.3. Унапређење капацитета и компетенција запослених у систему социјалне заштите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15.4. Успостављање/унапређење међусекторске и међуопштинске сарадње у обезбеђивању и пружању услуга социјалне заштите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052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9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851314"/>
              </p:ext>
            </p:extLst>
          </p:nvPr>
        </p:nvGraphicFramePr>
        <p:xfrm>
          <a:off x="7937465" y="973201"/>
          <a:ext cx="4067328" cy="5709172"/>
        </p:xfrm>
        <a:graphic>
          <a:graphicData uri="http://schemas.openxmlformats.org/drawingml/2006/table">
            <a:tbl>
              <a:tblPr firstRow="1" firstCol="1" bandRow="1"/>
              <a:tblGrid>
                <a:gridCol w="2348580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39806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878942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2444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Припремљен и усвојен стратешки документ из области стамбене политике (градска стамбена стратегија)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308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Повећан број доступних стамбених јединица за лица са нижим примањима и за становање под условима непрофитног закупа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15%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964ED0-0AF9-1F92-6463-346962988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31019"/>
              </p:ext>
            </p:extLst>
          </p:nvPr>
        </p:nvGraphicFramePr>
        <p:xfrm>
          <a:off x="82275" y="1133486"/>
          <a:ext cx="7855190" cy="5551740"/>
        </p:xfrm>
        <a:graphic>
          <a:graphicData uri="http://schemas.openxmlformats.org/drawingml/2006/table">
            <a:tbl>
              <a:tblPr firstRow="1" firstCol="1" bandRow="1"/>
              <a:tblGrid>
                <a:gridCol w="1892003">
                  <a:extLst>
                    <a:ext uri="{9D8B030D-6E8A-4147-A177-3AD203B41FA5}">
                      <a16:colId xmlns:a16="http://schemas.microsoft.com/office/drawing/2014/main" val="550678252"/>
                    </a:ext>
                  </a:extLst>
                </a:gridCol>
                <a:gridCol w="5963187">
                  <a:extLst>
                    <a:ext uri="{9D8B030D-6E8A-4147-A177-3AD203B41FA5}">
                      <a16:colId xmlns:a16="http://schemas.microsoft.com/office/drawing/2014/main" val="3920750810"/>
                    </a:ext>
                  </a:extLst>
                </a:gridCol>
              </a:tblGrid>
              <a:tr h="5551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 Обезбеђено квалитетно и приступачно становање са адекватним условима живљења у заједници</a:t>
                      </a:r>
                      <a:endParaRPr lang="en-US" sz="20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16.1. Израда Градске стамбене стратегије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16.2. Повећање доступности стамбеног фонда лицима са нижим и средњим примањима и младим брачним паровима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16.3. Наставак изградње станова за издавање под условима непрофитног закупа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16.4. Реализација пројекта обнове насеља у Доситејевој улици после земљотреса - Урбана регенерација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16.5. Унапређење услова за ефикасније одржавање стамбених зграда</a:t>
                      </a:r>
                      <a:endParaRPr lang="en-US" sz="20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858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8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028128"/>
              </p:ext>
            </p:extLst>
          </p:nvPr>
        </p:nvGraphicFramePr>
        <p:xfrm>
          <a:off x="7937464" y="912218"/>
          <a:ext cx="4172262" cy="5422926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2444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7150" algn="l"/>
                        </a:tabLs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Укупан број спортских објеката са употребном дозволом 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Биће накнадно дефинисано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308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Број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деце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младих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укључених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спортске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клубове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Биће накнадно дефинисано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3AD121-0452-EF3F-FF78-63B3225C9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539871"/>
              </p:ext>
            </p:extLst>
          </p:nvPr>
        </p:nvGraphicFramePr>
        <p:xfrm>
          <a:off x="205300" y="1120352"/>
          <a:ext cx="7375161" cy="5203698"/>
        </p:xfrm>
        <a:graphic>
          <a:graphicData uri="http://schemas.openxmlformats.org/drawingml/2006/table">
            <a:tbl>
              <a:tblPr firstRow="1" firstCol="1" bandRow="1"/>
              <a:tblGrid>
                <a:gridCol w="2638269">
                  <a:extLst>
                    <a:ext uri="{9D8B030D-6E8A-4147-A177-3AD203B41FA5}">
                      <a16:colId xmlns:a16="http://schemas.microsoft.com/office/drawing/2014/main" val="1953730520"/>
                    </a:ext>
                  </a:extLst>
                </a:gridCol>
                <a:gridCol w="4736892">
                  <a:extLst>
                    <a:ext uri="{9D8B030D-6E8A-4147-A177-3AD203B41FA5}">
                      <a16:colId xmlns:a16="http://schemas.microsoft.com/office/drawing/2014/main" val="1238707777"/>
                    </a:ext>
                  </a:extLst>
                </a:gridCol>
              </a:tblGrid>
              <a:tr h="482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 Унапређена спортска инфраструктура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17.1.  Изградња затвореног базена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17.2. Изградња градског фудбалског стадиона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17.3. Изградња мултифункционалних спортских простора на јавним површинама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17.4. Изградња мале тренажне хале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17.5. Реконструкција постојећих спортских терена и објеката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17.6. Изградња и уређење спортског комплекса на Гочу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027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18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854124"/>
              </p:ext>
            </p:extLst>
          </p:nvPr>
        </p:nvGraphicFramePr>
        <p:xfrm>
          <a:off x="7937464" y="1098634"/>
          <a:ext cx="4172262" cy="5422926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2444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7150" algn="l"/>
                        </a:tabLst>
                      </a:pPr>
                      <a:r>
                        <a:rPr lang="en-U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7150" algn="l"/>
                        </a:tabLst>
                      </a:pPr>
                      <a:r>
                        <a:rPr lang="en-U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Број </a:t>
                      </a:r>
                      <a:r>
                        <a:rPr lang="sr-Cyrl-R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доступних културних простора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308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Број културних манифестација на годишњем нивоу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C6A150-7C8D-86B8-AAC5-C41155F28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613681"/>
              </p:ext>
            </p:extLst>
          </p:nvPr>
        </p:nvGraphicFramePr>
        <p:xfrm>
          <a:off x="82274" y="1133486"/>
          <a:ext cx="7855190" cy="5461572"/>
        </p:xfrm>
        <a:graphic>
          <a:graphicData uri="http://schemas.openxmlformats.org/drawingml/2006/table">
            <a:tbl>
              <a:tblPr firstRow="1" firstCol="1" bandRow="1"/>
              <a:tblGrid>
                <a:gridCol w="2241200">
                  <a:extLst>
                    <a:ext uri="{9D8B030D-6E8A-4147-A177-3AD203B41FA5}">
                      <a16:colId xmlns:a16="http://schemas.microsoft.com/office/drawing/2014/main" val="2430073141"/>
                    </a:ext>
                  </a:extLst>
                </a:gridCol>
                <a:gridCol w="5613990">
                  <a:extLst>
                    <a:ext uri="{9D8B030D-6E8A-4147-A177-3AD203B41FA5}">
                      <a16:colId xmlns:a16="http://schemas.microsoft.com/office/drawing/2014/main" val="1728644727"/>
                    </a:ext>
                  </a:extLst>
                </a:gridCol>
              </a:tblGrid>
              <a:tr h="4960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 Унапређени услови за развој и организацију културних манифестација и догађаја града Краљева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18.1. унапређење доступности културних садржаја особама са инвалидитетом (приступне рампе)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18.2. Унапређење техничких услова за обављање библиотекарске делатности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18.3. Изградња нових и реконструкција постојећих инфраструктурних капацитета за реализацију културних програма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18.4. Формирање омладинског културног центра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21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ДРУШТВЕНИ РАЗВОЈ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721728"/>
              </p:ext>
            </p:extLst>
          </p:nvPr>
        </p:nvGraphicFramePr>
        <p:xfrm>
          <a:off x="7937464" y="1000999"/>
          <a:ext cx="4172262" cy="5422926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2444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7150" algn="l"/>
                        </a:tabLst>
                      </a:pPr>
                      <a:r>
                        <a:rPr lang="en-U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57150" algn="l"/>
                        </a:tabLst>
                      </a:pPr>
                      <a:r>
                        <a:rPr lang="sr-Cyrl-R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Регионални дијагностички центар</a:t>
                      </a:r>
                      <a:r>
                        <a:rPr lang="en-US" sz="2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  <a:tr h="2308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Број унапређених услуга на сеоском подручју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3138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D13869-C224-27F6-483B-27CC39501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55968"/>
              </p:ext>
            </p:extLst>
          </p:nvPr>
        </p:nvGraphicFramePr>
        <p:xfrm>
          <a:off x="138573" y="1100962"/>
          <a:ext cx="7742592" cy="6244273"/>
        </p:xfrm>
        <a:graphic>
          <a:graphicData uri="http://schemas.openxmlformats.org/drawingml/2006/table">
            <a:tbl>
              <a:tblPr firstRow="1" firstCol="1" bandRow="1"/>
              <a:tblGrid>
                <a:gridCol w="2528514">
                  <a:extLst>
                    <a:ext uri="{9D8B030D-6E8A-4147-A177-3AD203B41FA5}">
                      <a16:colId xmlns:a16="http://schemas.microsoft.com/office/drawing/2014/main" val="1326188696"/>
                    </a:ext>
                  </a:extLst>
                </a:gridCol>
                <a:gridCol w="5214078">
                  <a:extLst>
                    <a:ext uri="{9D8B030D-6E8A-4147-A177-3AD203B41FA5}">
                      <a16:colId xmlns:a16="http://schemas.microsoft.com/office/drawing/2014/main" val="3920080252"/>
                    </a:ext>
                  </a:extLst>
                </a:gridCol>
              </a:tblGrid>
              <a:tr h="45570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b="1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 Унапређени услови за ефикасну и доступну здравствену заштиту грађана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19.1. Изградња регионалног дијагностичког центра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19.2. Реновирање просторних и проширење просторних и кадровских капацитета здравствене станицa на удаљеним и сеоским подручјима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19.3. Спровођење здравствених едукативних програма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19.4. Подршка родитељству и деци у периоду раног развоја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831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97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A683-D269-7948-ACB0-5BA87841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76" y="1012695"/>
            <a:ext cx="10515600" cy="838507"/>
          </a:xfrm>
        </p:spPr>
        <p:txBody>
          <a:bodyPr/>
          <a:lstStyle/>
          <a:p>
            <a:r>
              <a:rPr lang="sr-Cyrl-RS" dirty="0"/>
              <a:t> </a:t>
            </a:r>
            <a:r>
              <a:rPr lang="sr-Cyrl-RS" b="1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План развоја</a:t>
            </a:r>
            <a:r>
              <a:rPr lang="en-US" b="1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sr-Cyrl-RS" b="1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ЈЛС</a:t>
            </a:r>
            <a:endParaRPr lang="en-US" b="1" dirty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3DC74-9716-3D47-9B33-BF283FB69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7" y="2079931"/>
            <a:ext cx="10515600" cy="3673124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Д</a:t>
            </a:r>
            <a:r>
              <a:rPr lang="ru-RU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угорочни документ развојног планирања (пери</a:t>
            </a:r>
            <a:r>
              <a:rPr lang="sr-Cyrl-R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о</a:t>
            </a:r>
            <a:r>
              <a:rPr lang="ru-RU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д од најмање 7 година)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Обавезан за све ЈЛС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Усваја скупштина ЈЛС на предлог надлежног извршног органа ЈЛС (градско веће)</a:t>
            </a:r>
            <a:endParaRPr lang="sr-Cyrl-R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r-Cyrl-R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Хијерархијски највиши документ ЈЛС са којим се усклађују сви други документи ЈЛС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r-Cyrl-R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Мора бити усклађен са смерницама, циљевима и задацима који проистичу из Плана развоја РС и Просторним планом РС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r-Cyrl-R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У оквирима надлежности ЈЛС - у складу са Уставом, Законом о ЛС, Статутом ЛС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altLang="en-US" sz="2200" i="1" dirty="0">
                <a:solidFill>
                  <a:srgbClr val="0070C0"/>
                </a:solidFill>
                <a:cs typeface="Times New Roman" panose="02020603050405020304" pitchFamily="18" charset="0"/>
              </a:rPr>
              <a:t>Смернице за израду планова развоја ЈЛС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73B69-A2CA-1D4E-B7FB-C24516979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82563"/>
            <a:ext cx="8450416" cy="615950"/>
          </a:xfrm>
        </p:spPr>
        <p:txBody>
          <a:bodyPr/>
          <a:lstStyle/>
          <a:p>
            <a:r>
              <a:rPr lang="sr-Cyrl-RS" b="1" dirty="0">
                <a:solidFill>
                  <a:schemeClr val="accent5"/>
                </a:solidFill>
                <a:cs typeface="Times New Roman" panose="02020603050405020304" pitchFamily="18" charset="0"/>
              </a:rPr>
              <a:t>ПЛАН РАЗВОЈА ГРАДА КРАЉЕВА 2024-2030</a:t>
            </a:r>
            <a:endParaRPr lang="en-US" b="1" dirty="0">
              <a:solidFill>
                <a:schemeClr val="accent5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1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99DB44C-3350-ED75-B775-132CD9FD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228600"/>
            <a:ext cx="8613775" cy="990600"/>
          </a:xfrm>
        </p:spPr>
        <p:txBody>
          <a:bodyPr/>
          <a:lstStyle/>
          <a:p>
            <a:r>
              <a:rPr lang="sr-Cyrl-RS" altLang="sr-Latn-RS"/>
              <a:t>Развојни правац: добра управа</a:t>
            </a:r>
            <a:br>
              <a:rPr lang="sr-Cyrl-RS" altLang="sr-Latn-RS"/>
            </a:br>
            <a:endParaRPr lang="sr-Latn-RS" altLang="sr-Latn-RS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8C0D761-C095-1E28-452D-27F024E7CA87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23020930"/>
              </p:ext>
            </p:extLst>
          </p:nvPr>
        </p:nvGraphicFramePr>
        <p:xfrm>
          <a:off x="1550277" y="914400"/>
          <a:ext cx="837882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E2017-8391-9803-83BA-22255C95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61E195-2726-4C82-815F-AACF6C292DE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en-US"/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31EF3B19-9352-B3BE-2C26-FF471B99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179" y="314326"/>
            <a:ext cx="9525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215082-1D22-10CA-B386-9D3C17E97BE2}"/>
              </a:ext>
            </a:extLst>
          </p:cNvPr>
          <p:cNvSpPr/>
          <p:nvPr/>
        </p:nvSpPr>
        <p:spPr>
          <a:xfrm>
            <a:off x="1944688" y="5815013"/>
            <a:ext cx="80772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prstClr val="black"/>
                </a:solidFill>
                <a:latin typeface="Cambria"/>
              </a:rPr>
              <a:t>Хоризонтални циљеви: прилагођавање на измењене климатске услове, заштита животне средине, једнаке могућности и родна  равноправност</a:t>
            </a:r>
            <a:endParaRPr lang="ru-RU" b="1" dirty="0">
              <a:solidFill>
                <a:prstClr val="black"/>
              </a:solidFill>
              <a:latin typeface="Cambr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329DC-8FE3-30E5-4317-C54D2D5B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74" y="172774"/>
            <a:ext cx="8329889" cy="480356"/>
          </a:xfrm>
        </p:spPr>
        <p:txBody>
          <a:bodyPr/>
          <a:lstStyle/>
          <a:p>
            <a:r>
              <a:rPr lang="sr-Cyrl-RS" dirty="0"/>
              <a:t>ЗАШТИТА ЖИВОТНЕ СРЕДИНЕ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0BBF8-1FBD-65FA-2DDE-01DFD42B5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352227"/>
              </p:ext>
            </p:extLst>
          </p:nvPr>
        </p:nvGraphicFramePr>
        <p:xfrm>
          <a:off x="0" y="1054575"/>
          <a:ext cx="7851913" cy="5732400"/>
        </p:xfrm>
        <a:graphic>
          <a:graphicData uri="http://schemas.openxmlformats.org/drawingml/2006/table">
            <a:tbl>
              <a:tblPr firstRow="1" firstCol="1" bandRow="1"/>
              <a:tblGrid>
                <a:gridCol w="2633870">
                  <a:extLst>
                    <a:ext uri="{9D8B030D-6E8A-4147-A177-3AD203B41FA5}">
                      <a16:colId xmlns:a16="http://schemas.microsoft.com/office/drawing/2014/main" val="516651738"/>
                    </a:ext>
                  </a:extLst>
                </a:gridCol>
                <a:gridCol w="5218043">
                  <a:extLst>
                    <a:ext uri="{9D8B030D-6E8A-4147-A177-3AD203B41FA5}">
                      <a16:colId xmlns:a16="http://schemas.microsoft.com/office/drawing/2014/main" val="1231581031"/>
                    </a:ext>
                  </a:extLst>
                </a:gridCol>
              </a:tblGrid>
              <a:tr h="732102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 Успостављен ефикасан систем јавне управе  заснован на принципима добре управе  и примени савремених технологија у раду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20.1. Унапређење услова за развој  е – услуга и успостављање јединственог управног места у Градској управи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51762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20.2. Модернизација рада месних канцеларија  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35647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20.3. Развој  ''паметних'' сервиса у локалној самоуправи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5908"/>
                  </a:ext>
                </a:extLst>
              </a:tr>
              <a:tr h="732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20.4. Развој механизама за примену и праћење родне равноправности на локалном нивоу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58930"/>
                  </a:ext>
                </a:extLst>
              </a:tr>
              <a:tr h="541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20.5. Унапређење приступачности услуга локалне самоуправе особама са инвалидидтетом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9283"/>
                  </a:ext>
                </a:extLst>
              </a:tr>
              <a:tr h="144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r-Cyrl-RS" sz="24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20.6. Унапређење регионалне сарадње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62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65A084-A2F9-3944-A237-3E1F4689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26902"/>
              </p:ext>
            </p:extLst>
          </p:nvPr>
        </p:nvGraphicFramePr>
        <p:xfrm>
          <a:off x="7937464" y="1054575"/>
          <a:ext cx="4172262" cy="5422926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729071290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1339893209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2448870867"/>
                    </a:ext>
                  </a:extLst>
                </a:gridCol>
              </a:tblGrid>
              <a:tr h="669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81396"/>
                  </a:ext>
                </a:extLst>
              </a:tr>
              <a:tr h="47530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Просечно годишње повећање средње оцене задовољства корисника квалитетом услуга органа градских управа 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+10%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9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523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736B22E-A651-466F-A5AA-3EA760DF1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82563"/>
            <a:ext cx="10041035" cy="722506"/>
          </a:xfrm>
        </p:spPr>
        <p:txBody>
          <a:bodyPr/>
          <a:lstStyle/>
          <a:p>
            <a:r>
              <a:rPr lang="sr-Cyrl-RS" b="1" dirty="0">
                <a:solidFill>
                  <a:schemeClr val="accent5"/>
                </a:solidFill>
                <a:cs typeface="Times New Roman" panose="02020603050405020304" pitchFamily="18" charset="0"/>
              </a:rPr>
              <a:t>ДОБРА УПРАВА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30EF70B-FECC-F008-A043-F87F1FEC7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332474"/>
              </p:ext>
            </p:extLst>
          </p:nvPr>
        </p:nvGraphicFramePr>
        <p:xfrm>
          <a:off x="241300" y="1558977"/>
          <a:ext cx="7493625" cy="4137285"/>
        </p:xfrm>
        <a:graphic>
          <a:graphicData uri="http://schemas.openxmlformats.org/drawingml/2006/table">
            <a:tbl>
              <a:tblPr firstRow="1" firstCol="1" bandRow="1"/>
              <a:tblGrid>
                <a:gridCol w="1804916">
                  <a:extLst>
                    <a:ext uri="{9D8B030D-6E8A-4147-A177-3AD203B41FA5}">
                      <a16:colId xmlns:a16="http://schemas.microsoft.com/office/drawing/2014/main" val="3122715423"/>
                    </a:ext>
                  </a:extLst>
                </a:gridCol>
                <a:gridCol w="5688709">
                  <a:extLst>
                    <a:ext uri="{9D8B030D-6E8A-4147-A177-3AD203B41FA5}">
                      <a16:colId xmlns:a16="http://schemas.microsoft.com/office/drawing/2014/main" val="1711172545"/>
                    </a:ext>
                  </a:extLst>
                </a:gridCol>
              </a:tblGrid>
              <a:tr h="4137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b="1" kern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 Повећана транспарентност рада јавне управе</a:t>
                      </a:r>
                      <a:endParaRPr lang="en-US" sz="2400" kern="1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21.1. Успостављање ефикасних механизама за укључивање грађана у процесе консултација и планирања на локалном нивоу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21.2. Успостављање интерактивне базе локалних прописа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4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21.3. Унапређење градског интернет портала</a:t>
                      </a:r>
                      <a:endParaRPr lang="en-US" sz="2400" kern="1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05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17E051-4B6C-8E75-3BAE-A79DA9314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278892"/>
              </p:ext>
            </p:extLst>
          </p:nvPr>
        </p:nvGraphicFramePr>
        <p:xfrm>
          <a:off x="7913557" y="1248075"/>
          <a:ext cx="4172262" cy="4759087"/>
        </p:xfrm>
        <a:graphic>
          <a:graphicData uri="http://schemas.openxmlformats.org/drawingml/2006/table">
            <a:tbl>
              <a:tblPr firstRow="1" firstCol="1" bandRow="1"/>
              <a:tblGrid>
                <a:gridCol w="2409171">
                  <a:extLst>
                    <a:ext uri="{9D8B030D-6E8A-4147-A177-3AD203B41FA5}">
                      <a16:colId xmlns:a16="http://schemas.microsoft.com/office/drawing/2014/main" val="3295929714"/>
                    </a:ext>
                  </a:extLst>
                </a:gridCol>
                <a:gridCol w="861473">
                  <a:extLst>
                    <a:ext uri="{9D8B030D-6E8A-4147-A177-3AD203B41FA5}">
                      <a16:colId xmlns:a16="http://schemas.microsoft.com/office/drawing/2014/main" val="904765496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1970343767"/>
                    </a:ext>
                  </a:extLst>
                </a:gridCol>
              </a:tblGrid>
              <a:tr h="669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66695"/>
                  </a:ext>
                </a:extLst>
              </a:tr>
              <a:tr h="40892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" algn="l"/>
                        </a:tabLst>
                      </a:pPr>
                      <a:r>
                        <a:rPr lang="ru-RU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Удео становништва које сматра да је процес доношења одлука инклузиван и одговара на потребе, према полу, старости, инвалидитету и групама становништва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mbria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+20%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28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012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9355" y="1644877"/>
            <a:ext cx="9144000" cy="2130976"/>
          </a:xfrm>
        </p:spPr>
        <p:txBody>
          <a:bodyPr/>
          <a:lstStyle/>
          <a:p>
            <a:r>
              <a:rPr lang="sr-Cyrl-RS" b="1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Хвала на пажњи!</a:t>
            </a:r>
            <a:endParaRPr lang="en-US" b="1" dirty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36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A0D0-7D75-479E-A3E6-ABB73C6B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b="1" dirty="0">
                <a:solidFill>
                  <a:srgbClr val="0070C0"/>
                </a:solidFill>
                <a:latin typeface="+mn-lt"/>
              </a:rPr>
              <a:t>Процес израде плана развоја</a:t>
            </a:r>
            <a:endParaRPr lang="sr-Latn-R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FAA3E-25FB-4349-87B9-0E0F0D8F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1" y="2011679"/>
            <a:ext cx="11098634" cy="4665957"/>
          </a:xfrm>
        </p:spPr>
        <p:txBody>
          <a:bodyPr>
            <a:normAutofit/>
          </a:bodyPr>
          <a:lstStyle/>
          <a:p>
            <a:pPr lvl="1"/>
            <a:endParaRPr lang="sr-Cyrl-RS" sz="2600" dirty="0">
              <a:solidFill>
                <a:schemeClr val="bg1"/>
              </a:solidFill>
            </a:endParaRPr>
          </a:p>
          <a:p>
            <a:endParaRPr lang="sr-Latn-R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8B783A-6225-49DC-AC7E-5BE75B447766}"/>
              </a:ext>
            </a:extLst>
          </p:cNvPr>
          <p:cNvSpPr/>
          <p:nvPr/>
        </p:nvSpPr>
        <p:spPr>
          <a:xfrm>
            <a:off x="260058" y="2348917"/>
            <a:ext cx="2818701" cy="1157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ОДЛУКА о покретању процеса израде Плана</a:t>
            </a:r>
            <a:endParaRPr lang="sr-Latn-R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CEF041-71D3-42C1-9FA1-067A85128FC4}"/>
              </a:ext>
            </a:extLst>
          </p:cNvPr>
          <p:cNvSpPr/>
          <p:nvPr/>
        </p:nvSpPr>
        <p:spPr>
          <a:xfrm>
            <a:off x="3624045" y="1952956"/>
            <a:ext cx="2122414" cy="889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Комисија за координацију</a:t>
            </a:r>
            <a:endParaRPr lang="sr-Latn-R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64F3A1-7D42-41E0-AD79-EC16165FF02A}"/>
              </a:ext>
            </a:extLst>
          </p:cNvPr>
          <p:cNvSpPr/>
          <p:nvPr/>
        </p:nvSpPr>
        <p:spPr>
          <a:xfrm>
            <a:off x="3624045" y="3068485"/>
            <a:ext cx="2122414" cy="889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Четири тематске радне групе</a:t>
            </a:r>
            <a:endParaRPr lang="sr-Latn-R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00E389A-A528-49CE-8029-0F404E1E0513}"/>
              </a:ext>
            </a:extLst>
          </p:cNvPr>
          <p:cNvSpPr/>
          <p:nvPr/>
        </p:nvSpPr>
        <p:spPr>
          <a:xfrm rot="19816743">
            <a:off x="3091105" y="2446417"/>
            <a:ext cx="444617" cy="167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6F7B41-2B78-4927-B0CD-0D21651DA16C}"/>
              </a:ext>
            </a:extLst>
          </p:cNvPr>
          <p:cNvSpPr/>
          <p:nvPr/>
        </p:nvSpPr>
        <p:spPr>
          <a:xfrm rot="1557429">
            <a:off x="3078759" y="3195385"/>
            <a:ext cx="453006" cy="151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666911A-F27D-4F3A-99F4-404A5E64AE20}"/>
              </a:ext>
            </a:extLst>
          </p:cNvPr>
          <p:cNvSpPr/>
          <p:nvPr/>
        </p:nvSpPr>
        <p:spPr>
          <a:xfrm>
            <a:off x="5922628" y="1952956"/>
            <a:ext cx="276835" cy="200476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433A60-FEFC-44A5-995F-446C68D15260}"/>
              </a:ext>
            </a:extLst>
          </p:cNvPr>
          <p:cNvSpPr/>
          <p:nvPr/>
        </p:nvSpPr>
        <p:spPr>
          <a:xfrm>
            <a:off x="6656664" y="2948840"/>
            <a:ext cx="1837189" cy="701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ИЗРАДА НАЦРТА ПЛАНА</a:t>
            </a:r>
            <a:endParaRPr lang="sr-Latn-R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7528C6B-185D-4E8E-A50F-CE8A1673F84D}"/>
              </a:ext>
            </a:extLst>
          </p:cNvPr>
          <p:cNvSpPr/>
          <p:nvPr/>
        </p:nvSpPr>
        <p:spPr>
          <a:xfrm>
            <a:off x="7582828" y="3794988"/>
            <a:ext cx="125835" cy="270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A4AE48-A18D-4BEA-A957-45B8C3981FCD}"/>
              </a:ext>
            </a:extLst>
          </p:cNvPr>
          <p:cNvSpPr/>
          <p:nvPr/>
        </p:nvSpPr>
        <p:spPr>
          <a:xfrm>
            <a:off x="6501469" y="4130698"/>
            <a:ext cx="2382473" cy="869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Јавна расправа</a:t>
            </a:r>
            <a:endParaRPr lang="sr-Latn-R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ED5121-6D5E-441C-8FD2-26CFB086C4BD}"/>
              </a:ext>
            </a:extLst>
          </p:cNvPr>
          <p:cNvSpPr/>
          <p:nvPr/>
        </p:nvSpPr>
        <p:spPr>
          <a:xfrm>
            <a:off x="6560191" y="5704514"/>
            <a:ext cx="2390862" cy="869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СКУПШТИНА</a:t>
            </a:r>
            <a:endParaRPr lang="sr-Latn-R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A1E7B60-1940-4BCF-8AB9-B64C33F49239}"/>
              </a:ext>
            </a:extLst>
          </p:cNvPr>
          <p:cNvSpPr/>
          <p:nvPr/>
        </p:nvSpPr>
        <p:spPr>
          <a:xfrm>
            <a:off x="7575259" y="5058562"/>
            <a:ext cx="125835" cy="542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7DCA3F-2BEB-42CE-9F19-A9BFE3626447}"/>
              </a:ext>
            </a:extLst>
          </p:cNvPr>
          <p:cNvSpPr/>
          <p:nvPr/>
        </p:nvSpPr>
        <p:spPr>
          <a:xfrm>
            <a:off x="9043333" y="2842190"/>
            <a:ext cx="2810312" cy="9279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Градско Веће усваја нацрт и отвара јавну расправу и јавни увид</a:t>
            </a:r>
            <a:endParaRPr lang="sr-Latn-R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53C495-62C0-45A9-98ED-85EC374007E8}"/>
              </a:ext>
            </a:extLst>
          </p:cNvPr>
          <p:cNvSpPr/>
          <p:nvPr/>
        </p:nvSpPr>
        <p:spPr>
          <a:xfrm>
            <a:off x="9177556" y="4295163"/>
            <a:ext cx="2676089" cy="10905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Комисија разматра примедбе са јавне расправе и припрема финални нацрт</a:t>
            </a:r>
            <a:endParaRPr lang="sr-Latn-R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D627E1-689C-5512-745E-0854A3FAFEF3}"/>
              </a:ext>
            </a:extLst>
          </p:cNvPr>
          <p:cNvSpPr/>
          <p:nvPr/>
        </p:nvSpPr>
        <p:spPr>
          <a:xfrm>
            <a:off x="3415720" y="4129467"/>
            <a:ext cx="2938942" cy="1543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ПАРТНЕРСКИ ФОРУМ</a:t>
            </a:r>
          </a:p>
          <a:p>
            <a:pPr algn="ctr"/>
            <a:r>
              <a:rPr lang="sr-Cyrl-RS" dirty="0"/>
              <a:t>КОНСУЛТАЦИЈЕ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6DD5E1-D9CC-974C-CF29-72D1683894FA}"/>
              </a:ext>
            </a:extLst>
          </p:cNvPr>
          <p:cNvSpPr/>
          <p:nvPr/>
        </p:nvSpPr>
        <p:spPr>
          <a:xfrm>
            <a:off x="6694414" y="1765451"/>
            <a:ext cx="1837189" cy="5626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АНАЛИЗА стања</a:t>
            </a:r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5EAF401-59BE-10CB-34D1-8D6B6219D813}"/>
              </a:ext>
            </a:extLst>
          </p:cNvPr>
          <p:cNvSpPr/>
          <p:nvPr/>
        </p:nvSpPr>
        <p:spPr>
          <a:xfrm>
            <a:off x="7533312" y="2433357"/>
            <a:ext cx="159391" cy="342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47F2C3B-EC79-4476-7CBF-F6E58F869531}"/>
              </a:ext>
            </a:extLst>
          </p:cNvPr>
          <p:cNvSpPr/>
          <p:nvPr/>
        </p:nvSpPr>
        <p:spPr>
          <a:xfrm rot="2907838">
            <a:off x="2757399" y="3869351"/>
            <a:ext cx="453006" cy="151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210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EDD8-7216-4CF0-AA32-6CBF9A00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990851"/>
            <a:ext cx="4529468" cy="839196"/>
          </a:xfrm>
        </p:spPr>
        <p:txBody>
          <a:bodyPr/>
          <a:lstStyle/>
          <a:p>
            <a:r>
              <a:rPr lang="sr-Cyrl-RS" sz="4000" b="1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ПРОЦЕС ИЗРАДЕ</a:t>
            </a:r>
            <a:endParaRPr lang="en-US" sz="4000" b="1" dirty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708E6C4-1FCB-CBDE-1720-99514BD71E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82563"/>
            <a:ext cx="8450416" cy="615950"/>
          </a:xfrm>
        </p:spPr>
        <p:txBody>
          <a:bodyPr/>
          <a:lstStyle/>
          <a:p>
            <a:r>
              <a:rPr lang="sr-Cyrl-RS" b="1" dirty="0">
                <a:solidFill>
                  <a:schemeClr val="accent5"/>
                </a:solidFill>
                <a:cs typeface="Times New Roman" panose="02020603050405020304" pitchFamily="18" charset="0"/>
              </a:rPr>
              <a:t>ПЛАН РАЗВОЈА ГРАДА КРАЉЕВА 2024-2030</a:t>
            </a:r>
            <a:endParaRPr lang="en-US" b="1" dirty="0">
              <a:solidFill>
                <a:schemeClr val="accent5"/>
              </a:solidFill>
              <a:cs typeface="Times New Roman" panose="02020603050405020304" pitchFamily="18" charset="0"/>
            </a:endParaRPr>
          </a:p>
        </p:txBody>
      </p:sp>
      <p:pic>
        <p:nvPicPr>
          <p:cNvPr id="34" name="Picture 33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21A0584C-39FF-A610-6955-A00FBBC0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85" y="890888"/>
            <a:ext cx="7385985" cy="58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8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EDD8-7216-4CF0-AA32-6CBF9A00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947877"/>
            <a:ext cx="3871451" cy="701745"/>
          </a:xfrm>
        </p:spPr>
        <p:txBody>
          <a:bodyPr/>
          <a:lstStyle/>
          <a:p>
            <a:r>
              <a:rPr lang="sr-Cyrl-R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ВИЗИЈА</a:t>
            </a:r>
            <a: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BD05C76-51F8-A4A7-D34D-08F478A66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182563"/>
            <a:ext cx="8450416" cy="615950"/>
          </a:xfrm>
        </p:spPr>
        <p:txBody>
          <a:bodyPr/>
          <a:lstStyle/>
          <a:p>
            <a:r>
              <a:rPr lang="sr-Cyrl-RS" b="1" dirty="0">
                <a:solidFill>
                  <a:schemeClr val="accent5"/>
                </a:solidFill>
                <a:cs typeface="Times New Roman" panose="02020603050405020304" pitchFamily="18" charset="0"/>
              </a:rPr>
              <a:t>ПЛАН РАЗВОЈА ГРАДА КРАЉЕВА 2024-2030</a:t>
            </a:r>
            <a:endParaRPr lang="en-US" b="1" dirty="0">
              <a:solidFill>
                <a:schemeClr val="accent5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01BD9-69E6-7CB4-984C-596C6938B0FA}"/>
              </a:ext>
            </a:extLst>
          </p:cNvPr>
          <p:cNvSpPr txBox="1"/>
          <p:nvPr/>
        </p:nvSpPr>
        <p:spPr>
          <a:xfrm>
            <a:off x="1101586" y="1649377"/>
            <a:ext cx="99888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Краљево је град одрживог развоја који </a:t>
            </a:r>
            <a:endParaRPr lang="en-US" sz="3200" b="1" dirty="0"/>
          </a:p>
          <a:p>
            <a:pPr marL="457200" indent="-457200">
              <a:buFontTx/>
              <a:buChar char="-"/>
            </a:pPr>
            <a:r>
              <a:rPr lang="ru-RU" sz="3200" dirty="0"/>
              <a:t>непрекидно унапређује квалитет живота својих грађана,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ru-RU" sz="3200" dirty="0"/>
              <a:t>улаже у равномеран инфраструктурни развој,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ru-RU" sz="3200" dirty="0"/>
              <a:t>развој образовања и науке и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ru-RU" sz="3200" dirty="0"/>
              <a:t>жели да се афирмише као препознатљив </a:t>
            </a:r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ru-RU" sz="3200" dirty="0"/>
              <a:t>културни, </a:t>
            </a:r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ru-RU" sz="3200" dirty="0"/>
              <a:t>привредни, </a:t>
            </a:r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ru-RU" sz="3200" dirty="0"/>
              <a:t>еколошки и туристички регионални центар.</a:t>
            </a:r>
          </a:p>
        </p:txBody>
      </p:sp>
    </p:spTree>
    <p:extLst>
      <p:ext uri="{BB962C8B-B14F-4D97-AF65-F5344CB8AC3E}">
        <p14:creationId xmlns:p14="http://schemas.microsoft.com/office/powerpoint/2010/main" val="189364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A0D0-7D75-479E-A3E6-ABB73C6B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032896"/>
          </a:xfrm>
        </p:spPr>
        <p:txBody>
          <a:bodyPr>
            <a:normAutofit/>
          </a:bodyPr>
          <a:lstStyle/>
          <a:p>
            <a:r>
              <a:rPr lang="sr-Cyrl-RS" sz="3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Приоритетне области</a:t>
            </a:r>
            <a:endParaRPr lang="sr-Latn-RS" sz="36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FAA3E-25FB-4349-87B9-0E0F0D8F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33" y="1568741"/>
            <a:ext cx="11098634" cy="4941115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	</a:t>
            </a:r>
            <a:endParaRPr lang="sr-Latn-R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34CDA-B53E-4247-969A-172451036715}"/>
              </a:ext>
            </a:extLst>
          </p:cNvPr>
          <p:cNvSpPr/>
          <p:nvPr/>
        </p:nvSpPr>
        <p:spPr>
          <a:xfrm>
            <a:off x="1202919" y="3179428"/>
            <a:ext cx="1850674" cy="2491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Економски развој</a:t>
            </a:r>
            <a:endParaRPr lang="sr-Latn-R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4D22E-AD9A-4BD8-8994-E5BE2B006CCE}"/>
              </a:ext>
            </a:extLst>
          </p:cNvPr>
          <p:cNvSpPr/>
          <p:nvPr/>
        </p:nvSpPr>
        <p:spPr>
          <a:xfrm>
            <a:off x="3456264" y="3179428"/>
            <a:ext cx="1988191" cy="242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Урбани развој и заштита животне средине</a:t>
            </a:r>
            <a:endParaRPr lang="sr-Latn-R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D7FE5-68AE-4416-B375-DDF7AC032D30}"/>
              </a:ext>
            </a:extLst>
          </p:cNvPr>
          <p:cNvSpPr/>
          <p:nvPr/>
        </p:nvSpPr>
        <p:spPr>
          <a:xfrm>
            <a:off x="5905850" y="3179428"/>
            <a:ext cx="1921078" cy="242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Друштвени развој </a:t>
            </a:r>
            <a:endParaRPr lang="sr-Latn-R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706BC-5196-4AB7-BCBC-0205AE48254C}"/>
              </a:ext>
            </a:extLst>
          </p:cNvPr>
          <p:cNvSpPr/>
          <p:nvPr/>
        </p:nvSpPr>
        <p:spPr>
          <a:xfrm>
            <a:off x="8154099" y="3179428"/>
            <a:ext cx="1979802" cy="242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Развој добре управе</a:t>
            </a:r>
            <a:endParaRPr lang="sr-Latn-R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9B39EAD-9B46-4A65-980A-354398B61332}"/>
              </a:ext>
            </a:extLst>
          </p:cNvPr>
          <p:cNvSpPr/>
          <p:nvPr/>
        </p:nvSpPr>
        <p:spPr>
          <a:xfrm>
            <a:off x="1202919" y="2011679"/>
            <a:ext cx="8805147" cy="94900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План развоја 2024-2030</a:t>
            </a:r>
            <a:endParaRPr lang="sr-Latn-R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18DF759-7501-4141-A14B-9F09ED06C59E}"/>
              </a:ext>
            </a:extLst>
          </p:cNvPr>
          <p:cNvSpPr/>
          <p:nvPr/>
        </p:nvSpPr>
        <p:spPr>
          <a:xfrm>
            <a:off x="276837" y="5670958"/>
            <a:ext cx="5033394" cy="594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Животна средина</a:t>
            </a:r>
            <a:endParaRPr lang="sr-Latn-R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9842A6D-A261-45FE-A5D7-4FD7F276B996}"/>
              </a:ext>
            </a:extLst>
          </p:cNvPr>
          <p:cNvSpPr/>
          <p:nvPr/>
        </p:nvSpPr>
        <p:spPr>
          <a:xfrm>
            <a:off x="1728132" y="6199464"/>
            <a:ext cx="5268286" cy="628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Родна равноправност</a:t>
            </a:r>
            <a:endParaRPr lang="sr-Latn-RS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C3919B0-D76E-409E-9E19-10D936B1D2C2}"/>
              </a:ext>
            </a:extLst>
          </p:cNvPr>
          <p:cNvSpPr/>
          <p:nvPr/>
        </p:nvSpPr>
        <p:spPr>
          <a:xfrm>
            <a:off x="6753138" y="5604896"/>
            <a:ext cx="4454554" cy="6281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Климатске промене</a:t>
            </a:r>
            <a:endParaRPr lang="sr-Latn-RS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B4B447C2-5288-45F5-9623-AC3577811E73}"/>
              </a:ext>
            </a:extLst>
          </p:cNvPr>
          <p:cNvSpPr/>
          <p:nvPr/>
        </p:nvSpPr>
        <p:spPr>
          <a:xfrm>
            <a:off x="7826928" y="6182161"/>
            <a:ext cx="3728906" cy="6878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Једнаке могућности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3732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7EC4E62-BCC9-FE81-75CF-F379D74E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228600"/>
            <a:ext cx="8613775" cy="990600"/>
          </a:xfrm>
        </p:spPr>
        <p:txBody>
          <a:bodyPr/>
          <a:lstStyle/>
          <a:p>
            <a:r>
              <a:rPr lang="sr-Cyrl-RS" altLang="sr-Latn-RS"/>
              <a:t>Развојни правац: економски развој</a:t>
            </a:r>
            <a:br>
              <a:rPr lang="sr-Cyrl-RS" altLang="sr-Latn-RS"/>
            </a:br>
            <a:endParaRPr lang="sr-Latn-RS" altLang="sr-Latn-RS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4C25697-2E18-53F1-9F34-AA2064401FE8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33838429"/>
              </p:ext>
            </p:extLst>
          </p:nvPr>
        </p:nvGraphicFramePr>
        <p:xfrm>
          <a:off x="1550277" y="914400"/>
          <a:ext cx="837882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B54A2BAD-3429-1DE8-D8B6-43D4F9FA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fld id="{94861779-3BEC-4881-ADF2-6FCCE2F505A4}" type="slidenum">
              <a:rPr lang="en-US" altLang="en-US" sz="1200">
                <a:solidFill>
                  <a:srgbClr val="FFFFFF"/>
                </a:solidFill>
                <a:latin typeface="Cambria" panose="02040503050406030204" pitchFamily="18" charset="0"/>
              </a:rPr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20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E587B439-15F9-A218-FFFE-2EAD184E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1190625"/>
            <a:ext cx="9525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32C15E-2E15-A1E9-2563-361C7617B652}"/>
              </a:ext>
            </a:extLst>
          </p:cNvPr>
          <p:cNvSpPr/>
          <p:nvPr/>
        </p:nvSpPr>
        <p:spPr>
          <a:xfrm>
            <a:off x="1944688" y="5815013"/>
            <a:ext cx="80772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Cyrl-RS" b="1" dirty="0">
                <a:solidFill>
                  <a:prstClr val="black"/>
                </a:solidFill>
                <a:latin typeface="Cambria"/>
              </a:rPr>
              <a:t>Хоризонтални циљеви: прилагођавање на измењене климатске услове, заштита животне средине, једнаке могућности и родна  равноправност</a:t>
            </a:r>
            <a:endParaRPr lang="en-US" b="1" dirty="0">
              <a:solidFill>
                <a:prstClr val="black"/>
              </a:solidFill>
              <a:latin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48D1C2-B4D1-287C-9083-DE553DE64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r-Cyrl-RS" sz="3600" b="1" dirty="0">
                <a:solidFill>
                  <a:srgbClr val="0070C0"/>
                </a:solidFill>
              </a:rPr>
              <a:t>Економски развој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FC98497-F164-286B-F4B8-48C3715E8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85241"/>
              </p:ext>
            </p:extLst>
          </p:nvPr>
        </p:nvGraphicFramePr>
        <p:xfrm>
          <a:off x="131969" y="844825"/>
          <a:ext cx="7620552" cy="4533361"/>
        </p:xfrm>
        <a:graphic>
          <a:graphicData uri="http://schemas.openxmlformats.org/drawingml/2006/table">
            <a:tbl>
              <a:tblPr firstRow="1" firstCol="1" bandRow="1"/>
              <a:tblGrid>
                <a:gridCol w="2727168">
                  <a:extLst>
                    <a:ext uri="{9D8B030D-6E8A-4147-A177-3AD203B41FA5}">
                      <a16:colId xmlns:a16="http://schemas.microsoft.com/office/drawing/2014/main" val="3670361391"/>
                    </a:ext>
                  </a:extLst>
                </a:gridCol>
                <a:gridCol w="391684">
                  <a:extLst>
                    <a:ext uri="{9D8B030D-6E8A-4147-A177-3AD203B41FA5}">
                      <a16:colId xmlns:a16="http://schemas.microsoft.com/office/drawing/2014/main" val="2796340377"/>
                    </a:ext>
                  </a:extLst>
                </a:gridCol>
                <a:gridCol w="4501700">
                  <a:extLst>
                    <a:ext uri="{9D8B030D-6E8A-4147-A177-3AD203B41FA5}">
                      <a16:colId xmlns:a16="http://schemas.microsoft.com/office/drawing/2014/main" val="1245428317"/>
                    </a:ext>
                  </a:extLst>
                </a:gridCol>
              </a:tblGrid>
              <a:tr h="40982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Приоритетни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циљ</a:t>
                      </a:r>
                      <a:endParaRPr lang="en-US" sz="2400" kern="100" dirty="0">
                        <a:effectLst/>
                        <a:highlight>
                          <a:srgbClr val="5B9B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45" marR="5734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highlight>
                          <a:srgbClr val="5B9B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45" marR="5734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5B9BD5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Мера</a:t>
                      </a:r>
                      <a:endParaRPr lang="en-US" sz="2400" kern="100" dirty="0">
                        <a:effectLst/>
                        <a:highlight>
                          <a:srgbClr val="5B9B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45" marR="5734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035087"/>
                  </a:ext>
                </a:extLst>
              </a:tr>
              <a:tr h="34397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highlight>
                          <a:srgbClr val="5B9B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45" marR="5734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9724"/>
                  </a:ext>
                </a:extLst>
              </a:tr>
              <a:tr h="863422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Унапређен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инвестициони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амбијент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услови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локалне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привреде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града</a:t>
                      </a:r>
                      <a:r>
                        <a:rPr lang="en-US" sz="2000" b="1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Краљева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1.1. Изградња и инфраструктурно опремање инвестиционих локација у граду Краљеву</a:t>
                      </a:r>
                      <a:endParaRPr lang="sr-Latn-ME" sz="2000" kern="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1.1.</a:t>
                      </a: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 и инфраструктурно опремање инвестиционих локација у граду Краљеву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19689"/>
                  </a:ext>
                </a:extLst>
              </a:tr>
              <a:tr h="703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комуналне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инфраструктуре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складу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потребама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привреде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1.2.</a:t>
                      </a: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Изградња комуналне инфраструктуре у складу са потребама локалне привреде</a:t>
                      </a:r>
                      <a:endParaRPr lang="en-US"/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942446"/>
                  </a:ext>
                </a:extLst>
              </a:tr>
              <a:tr h="703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1.3.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Институционализовање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сарадње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науке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привреде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1.3. Институционализовање сарадње науке и привреде</a:t>
                      </a:r>
                      <a:endParaRPr lang="en-US"/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796226"/>
                  </a:ext>
                </a:extLst>
              </a:tr>
              <a:tr h="703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1.4.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Програм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подршке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развоју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привредног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сектора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1.4.</a:t>
                      </a: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Програм подршке развоју привредног сектора</a:t>
                      </a:r>
                      <a:endParaRPr lang="en-US"/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183346"/>
                  </a:ext>
                </a:extLst>
              </a:tr>
              <a:tr h="703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1.5.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Стручно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оспособљавање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радне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снаге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складу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потребама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локалне</a:t>
                      </a:r>
                      <a:r>
                        <a:rPr lang="en-US" sz="2000" kern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привреде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1.5.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Стручно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оспособљавање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радне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снаге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у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складу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потребама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локалне</a:t>
                      </a: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привреде</a:t>
                      </a:r>
                      <a:endParaRPr lang="en-US" dirty="0"/>
                    </a:p>
                  </a:txBody>
                  <a:tcPr marL="57345" marR="573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06904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C7F9879-96D2-7EAB-CB42-54DAB5192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09529"/>
              </p:ext>
            </p:extLst>
          </p:nvPr>
        </p:nvGraphicFramePr>
        <p:xfrm>
          <a:off x="7845839" y="1060208"/>
          <a:ext cx="4214192" cy="4144618"/>
        </p:xfrm>
        <a:graphic>
          <a:graphicData uri="http://schemas.openxmlformats.org/drawingml/2006/table">
            <a:tbl>
              <a:tblPr firstRow="1" firstCol="1" bandRow="1"/>
              <a:tblGrid>
                <a:gridCol w="2023606">
                  <a:extLst>
                    <a:ext uri="{9D8B030D-6E8A-4147-A177-3AD203B41FA5}">
                      <a16:colId xmlns:a16="http://schemas.microsoft.com/office/drawing/2014/main" val="3593085805"/>
                    </a:ext>
                  </a:extLst>
                </a:gridCol>
                <a:gridCol w="1047586">
                  <a:extLst>
                    <a:ext uri="{9D8B030D-6E8A-4147-A177-3AD203B41FA5}">
                      <a16:colId xmlns:a16="http://schemas.microsoft.com/office/drawing/2014/main" val="284112186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94791368"/>
                    </a:ext>
                  </a:extLst>
                </a:gridCol>
              </a:tblGrid>
              <a:tr h="6062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BE4D5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Индикатори</a:t>
                      </a:r>
                      <a:endParaRPr lang="en-US" sz="2000" kern="100" dirty="0">
                        <a:effectLst/>
                        <a:highlight>
                          <a:srgbClr val="FBE4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highlight>
                            <a:srgbClr val="FBE4D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Базна вредн</a:t>
                      </a:r>
                      <a:endParaRPr lang="en-US" sz="2000" kern="100" dirty="0">
                        <a:effectLst/>
                        <a:highlight>
                          <a:srgbClr val="FBE4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2000" kern="100" dirty="0">
                          <a:effectLst/>
                          <a:highlight>
                            <a:srgbClr val="FBE4D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Циљана вредност</a:t>
                      </a:r>
                      <a:endParaRPr lang="en-US" sz="2000" kern="100" dirty="0">
                        <a:effectLst/>
                        <a:highlight>
                          <a:srgbClr val="FBE4D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26788"/>
                  </a:ext>
                </a:extLst>
              </a:tr>
              <a:tr h="96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незапослених на евиденцији НСЗ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6370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857544"/>
                  </a:ext>
                </a:extLst>
              </a:tr>
              <a:tr h="96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новооснованих привредних друштава 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535960"/>
                  </a:ext>
                </a:extLst>
              </a:tr>
              <a:tr h="13829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Број новооснованих предузетничких радњи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660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09402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E1C3C26-51AC-3570-5E28-F5E55D71F359}"/>
              </a:ext>
            </a:extLst>
          </p:cNvPr>
          <p:cNvSpPr/>
          <p:nvPr/>
        </p:nvSpPr>
        <p:spPr>
          <a:xfrm>
            <a:off x="1" y="5466522"/>
            <a:ext cx="12060030" cy="13914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Поред наведених мера град Краљево планира да покрене активности на анализи и изради студије оправданости  изградње „Сајмишта“ у Краљеву</a:t>
            </a:r>
            <a:r>
              <a:rPr lang="en-US" dirty="0"/>
              <a:t>,</a:t>
            </a:r>
            <a:r>
              <a:rPr lang="ru-RU" dirty="0"/>
              <a:t> настави</a:t>
            </a:r>
            <a:r>
              <a:rPr lang="sr-Cyrl-RS" dirty="0"/>
              <a:t>ће да </a:t>
            </a:r>
            <a:r>
              <a:rPr lang="ru-RU" dirty="0"/>
              <a:t>спроводи активне мере политике запошљавања, да промовише инвестиционе потенцијале, да ради на јачању конкурентности локалне привреде, позиционирању и брендирању приоритетних сектора, промоцији и развоју предузетништва, анализи стања и сагледавању потреба за промену образовних профила у средњим школама,  и сл.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742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edian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dian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2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3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4e4f6f-c740-4e49-838d-10594e3f873c">
      <Terms xmlns="http://schemas.microsoft.com/office/infopath/2007/PartnerControls"/>
    </lcf76f155ced4ddcb4097134ff3c332f>
    <p5b7 xmlns="934e4f6f-c740-4e49-838d-10594e3f873c" xsi:nil="true"/>
    <TaxCatchAll xmlns="3c76ee32-0d6c-4c12-baae-0c22192ba99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1DB5488F8A3A4FBFF3F075976528E0" ma:contentTypeVersion="17" ma:contentTypeDescription="Create a new document." ma:contentTypeScope="" ma:versionID="b057ce890c6bf22c7028cd7d4e750a7c">
  <xsd:schema xmlns:xsd="http://www.w3.org/2001/XMLSchema" xmlns:xs="http://www.w3.org/2001/XMLSchema" xmlns:p="http://schemas.microsoft.com/office/2006/metadata/properties" xmlns:ns2="934e4f6f-c740-4e49-838d-10594e3f873c" xmlns:ns3="3c76ee32-0d6c-4c12-baae-0c22192ba994" targetNamespace="http://schemas.microsoft.com/office/2006/metadata/properties" ma:root="true" ma:fieldsID="ce3c177fecc9f449dd21f2f4ace0fa24" ns2:_="" ns3:_="">
    <xsd:import namespace="934e4f6f-c740-4e49-838d-10594e3f873c"/>
    <xsd:import namespace="3c76ee32-0d6c-4c12-baae-0c22192ba9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p5b7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e4f6f-c740-4e49-838d-10594e3f87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p5b7" ma:index="14" nillable="true" ma:displayName="Number" ma:internalName="p5b7">
      <xsd:simpleType>
        <xsd:restriction base="dms:Number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eb37d50-2a46-435d-99da-0464c82fad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6ee32-0d6c-4c12-baae-0c22192ba99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da2ab6d-d4b6-4451-892f-c831d653c5ab}" ma:internalName="TaxCatchAll" ma:showField="CatchAllData" ma:web="3c76ee32-0d6c-4c12-baae-0c22192ba9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68BA62-71E2-40FA-AA29-F5B78FF49B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1BF64B-FE38-44F9-8E6E-6CA562293A24}">
  <ds:schemaRefs>
    <ds:schemaRef ds:uri="http://purl.org/dc/dcmitype/"/>
    <ds:schemaRef ds:uri="3c76ee32-0d6c-4c12-baae-0c22192ba994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34e4f6f-c740-4e49-838d-10594e3f873c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52C92FB-BCCA-4F1F-BBEF-CE488CB7D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e4f6f-c740-4e49-838d-10594e3f873c"/>
    <ds:schemaRef ds:uri="3c76ee32-0d6c-4c12-baae-0c22192ba9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6990</TotalTime>
  <Words>2570</Words>
  <Application>Microsoft Office PowerPoint</Application>
  <PresentationFormat>Widescreen</PresentationFormat>
  <Paragraphs>466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Times New Roman</vt:lpstr>
      <vt:lpstr>Wingdings</vt:lpstr>
      <vt:lpstr>Wingdings 2</vt:lpstr>
      <vt:lpstr>Median</vt:lpstr>
      <vt:lpstr>Office Theme</vt:lpstr>
      <vt:lpstr>1_Median</vt:lpstr>
      <vt:lpstr>2_Median</vt:lpstr>
      <vt:lpstr>PowerPoint Presentation</vt:lpstr>
      <vt:lpstr>ИЗРАДА ПЛАНА РАЗВОЈА ГРАДА КРАЉЕВА ЗА ПЕРИОД ОД 2024-2030.</vt:lpstr>
      <vt:lpstr> План развоја ЈЛС</vt:lpstr>
      <vt:lpstr>Процес израде плана развоја</vt:lpstr>
      <vt:lpstr>ПРОЦЕС ИЗРАДЕ</vt:lpstr>
      <vt:lpstr>ВИЗИЈА </vt:lpstr>
      <vt:lpstr>Приоритетне области</vt:lpstr>
      <vt:lpstr>Развојни правац: економски развој </vt:lpstr>
      <vt:lpstr>PowerPoint Presentation</vt:lpstr>
      <vt:lpstr>PowerPoint Presentation</vt:lpstr>
      <vt:lpstr>PowerPoint Presentation</vt:lpstr>
      <vt:lpstr>Урбани развој и заштита животне средине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Развојни правац: друштвени развој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Развојни правац: добра управа </vt:lpstr>
      <vt:lpstr>PowerPoint Presentation</vt:lpstr>
      <vt:lpstr>PowerPoint Presentation</vt:lpstr>
      <vt:lpstr>Хвала на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mirjana prodanovic</cp:lastModifiedBy>
  <cp:revision>137</cp:revision>
  <dcterms:created xsi:type="dcterms:W3CDTF">2022-01-10T12:52:50Z</dcterms:created>
  <dcterms:modified xsi:type="dcterms:W3CDTF">2024-09-24T07:19:37Z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0x0101002C1DB5488F8A3A4FBFF3F075976528E0</vt:lpwstr>
  </property>
</Properties>
</file>