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7" r:id="rId2"/>
    <p:sldId id="300" r:id="rId3"/>
    <p:sldId id="276" r:id="rId4"/>
    <p:sldId id="277" r:id="rId5"/>
    <p:sldId id="320" r:id="rId6"/>
    <p:sldId id="321" r:id="rId7"/>
    <p:sldId id="322" r:id="rId8"/>
    <p:sldId id="323" r:id="rId9"/>
    <p:sldId id="324" r:id="rId10"/>
    <p:sldId id="285" r:id="rId11"/>
    <p:sldId id="325" r:id="rId12"/>
    <p:sldId id="326" r:id="rId13"/>
    <p:sldId id="327" r:id="rId14"/>
    <p:sldId id="328" r:id="rId15"/>
    <p:sldId id="329" r:id="rId16"/>
    <p:sldId id="301" r:id="rId17"/>
    <p:sldId id="330" r:id="rId18"/>
    <p:sldId id="331" r:id="rId19"/>
    <p:sldId id="332" r:id="rId20"/>
    <p:sldId id="333" r:id="rId21"/>
    <p:sldId id="334" r:id="rId22"/>
    <p:sldId id="337" r:id="rId23"/>
    <p:sldId id="336" r:id="rId24"/>
    <p:sldId id="335" r:id="rId25"/>
    <p:sldId id="338" r:id="rId26"/>
    <p:sldId id="339" r:id="rId27"/>
    <p:sldId id="342" r:id="rId28"/>
    <p:sldId id="340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BE20EC9-BA91-4809-864A-CECF24930D76}">
          <p14:sldIdLst>
            <p14:sldId id="257"/>
          </p14:sldIdLst>
        </p14:section>
        <p14:section name="Untitled Section" id="{8C896A6D-83A3-4753-BB7A-7A8924CBC68F}">
          <p14:sldIdLst>
            <p14:sldId id="300"/>
            <p14:sldId id="276"/>
            <p14:sldId id="277"/>
            <p14:sldId id="320"/>
            <p14:sldId id="321"/>
            <p14:sldId id="322"/>
            <p14:sldId id="323"/>
            <p14:sldId id="324"/>
            <p14:sldId id="285"/>
            <p14:sldId id="325"/>
            <p14:sldId id="326"/>
            <p14:sldId id="327"/>
            <p14:sldId id="328"/>
            <p14:sldId id="329"/>
            <p14:sldId id="301"/>
            <p14:sldId id="330"/>
            <p14:sldId id="331"/>
            <p14:sldId id="332"/>
            <p14:sldId id="333"/>
            <p14:sldId id="334"/>
            <p14:sldId id="337"/>
            <p14:sldId id="336"/>
            <p14:sldId id="335"/>
            <p14:sldId id="338"/>
            <p14:sldId id="339"/>
            <p14:sldId id="342"/>
            <p14:sldId id="340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D1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2739" autoAdjust="0"/>
  </p:normalViewPr>
  <p:slideViewPr>
    <p:cSldViewPr>
      <p:cViewPr varScale="1">
        <p:scale>
          <a:sx n="61" d="100"/>
          <a:sy n="61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007B-B89D-4F7D-A1E8-14A0F9B79067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AADCA-DFDD-40FF-888B-C0CC9F00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5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4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10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97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76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80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31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63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31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03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86800-408D-44D7-8459-6B84BB3105DD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392669" y="1955856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22107" y="2636912"/>
            <a:ext cx="77153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CS" sz="2800" b="1" dirty="0" smtClean="0">
                <a:latin typeface="+mj-lt"/>
                <a:cs typeface="Times New Roman" pitchFamily="18" charset="0"/>
              </a:rPr>
              <a:t>ВИДОВДАНСКА НАГРАДА</a:t>
            </a:r>
          </a:p>
          <a:p>
            <a:pPr algn="ctr"/>
            <a:r>
              <a:rPr lang="sr-Cyrl-CS" sz="2800" b="1" dirty="0" smtClean="0">
                <a:latin typeface="+mj-lt"/>
                <a:cs typeface="Times New Roman" pitchFamily="18" charset="0"/>
              </a:rPr>
              <a:t>  УЧЕНИК</a:t>
            </a:r>
            <a:r>
              <a:rPr lang="sr-Cyrl-RS" sz="2800" b="1" dirty="0" smtClean="0">
                <a:latin typeface="+mj-lt"/>
                <a:cs typeface="Times New Roman" pitchFamily="18" charset="0"/>
              </a:rPr>
              <a:t>У </a:t>
            </a:r>
            <a:r>
              <a:rPr lang="sr-Cyrl-CS" sz="2800" b="1" dirty="0" smtClean="0">
                <a:latin typeface="+mj-lt"/>
                <a:cs typeface="Times New Roman" pitchFamily="18" charset="0"/>
              </a:rPr>
              <a:t>ГЕНЕРАЦИЈЕ И  УЧЕНИЦИМА КОЈИ СУ ОСВОЈИЛИ НАГРАДЕ НА РЕПУБЛИЧКИМ ТАКМИЧЕЊИМА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, </a:t>
            </a:r>
            <a:r>
              <a:rPr lang="sr-Cyrl-CS" sz="2800" b="1" dirty="0" smtClean="0">
                <a:latin typeface="+mj-lt"/>
                <a:cs typeface="Times New Roman" pitchFamily="18" charset="0"/>
              </a:rPr>
              <a:t>НА МЕЂУНАРОДНИМ ТАКМИЧЕЊИМА И СМОТРАМА</a:t>
            </a:r>
          </a:p>
          <a:p>
            <a:pPr algn="ctr"/>
            <a:r>
              <a:rPr lang="sr-Cyrl-CS" sz="28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sr-Cyrl-CS" sz="2800" b="1" dirty="0" smtClean="0">
                <a:latin typeface="+mj-lt"/>
                <a:cs typeface="Times New Roman" pitchFamily="18" charset="0"/>
              </a:rPr>
              <a:t>20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2</a:t>
            </a:r>
            <a:r>
              <a:rPr lang="sr-Cyrl-RS" sz="2800" b="1" dirty="0" smtClean="0">
                <a:latin typeface="+mj-lt"/>
                <a:cs typeface="Times New Roman" pitchFamily="18" charset="0"/>
              </a:rPr>
              <a:t>2</a:t>
            </a:r>
            <a:r>
              <a:rPr lang="sr-Cyrl-CS" sz="2800" b="1" dirty="0" smtClean="0">
                <a:latin typeface="+mj-lt"/>
                <a:cs typeface="Times New Roman" pitchFamily="18" charset="0"/>
              </a:rPr>
              <a:t>/20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2</a:t>
            </a:r>
            <a:r>
              <a:rPr lang="sr-Cyrl-RS" sz="2800" b="1" dirty="0" smtClean="0">
                <a:latin typeface="+mj-lt"/>
                <a:cs typeface="Times New Roman" pitchFamily="18" charset="0"/>
              </a:rPr>
              <a:t>3</a:t>
            </a:r>
            <a:r>
              <a:rPr lang="sr-Cyrl-CS" sz="2800" b="1" dirty="0" smtClean="0">
                <a:latin typeface="+mj-lt"/>
                <a:cs typeface="Times New Roman" pitchFamily="18" charset="0"/>
              </a:rPr>
              <a:t>. ГОДИНЕ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8858" y="1815503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283164"/>
              </p:ext>
            </p:extLst>
          </p:nvPr>
        </p:nvGraphicFramePr>
        <p:xfrm>
          <a:off x="357157" y="3356992"/>
          <a:ext cx="8391307" cy="2808311"/>
        </p:xfrm>
        <a:graphic>
          <a:graphicData uri="http://schemas.openxmlformats.org/drawingml/2006/table">
            <a:tbl>
              <a:tblPr/>
              <a:tblGrid>
                <a:gridCol w="2702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286">
                <a:tc rowSpan="3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„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Димитрије Туцовић“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Вук Нешић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7.разред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Робо-инт инвент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9392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Ива Михаиловић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3.разред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Литерални конкурс фондација „Љубивоје Ршумовић-Ршум“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286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Дуња Камиџорац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7. разред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Одјеци Доситејевих мисли у мени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0023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</a:t>
                      </a:r>
                      <a:r>
                        <a:rPr lang="sr-Cyrl-RS" sz="16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„</a:t>
                      </a:r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Милун Ивановић“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Никола Бељаковић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8.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Атлетика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196169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en-US" sz="2400" b="1" dirty="0" err="1">
                <a:latin typeface="+mj-lt"/>
              </a:rPr>
              <a:t>првo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2" y="0"/>
            <a:ext cx="9144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9493" y="1815853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00662"/>
              </p:ext>
            </p:extLst>
          </p:nvPr>
        </p:nvGraphicFramePr>
        <p:xfrm>
          <a:off x="357157" y="3429000"/>
          <a:ext cx="8391307" cy="2520279"/>
        </p:xfrm>
        <a:graphic>
          <a:graphicData uri="http://schemas.openxmlformats.org/drawingml/2006/table">
            <a:tbl>
              <a:tblPr/>
              <a:tblGrid>
                <a:gridCol w="2702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286">
                <a:tc rowSpan="3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„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Светозар Марковић“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Николета Баланчевић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7.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Деца композитори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021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Ленка Богојевић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8.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Камерна музика, соло певање и инструменталиста у категорији традиционално певање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2455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Марија Главчић Милетић 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7.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Техника и технологија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1998259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en-US" sz="2400" b="1" dirty="0" err="1">
                <a:latin typeface="+mj-lt"/>
              </a:rPr>
              <a:t>првo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r>
              <a:rPr lang="en-US" sz="2400" b="1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7253" y="1785829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7164"/>
              </p:ext>
            </p:extLst>
          </p:nvPr>
        </p:nvGraphicFramePr>
        <p:xfrm>
          <a:off x="370930" y="3501008"/>
          <a:ext cx="8391307" cy="2702248"/>
        </p:xfrm>
        <a:graphic>
          <a:graphicData uri="http://schemas.openxmlformats.org/drawingml/2006/table">
            <a:tbl>
              <a:tblPr/>
              <a:tblGrid>
                <a:gridCol w="2702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286">
                <a:tc rowSpan="4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Музичка школа </a:t>
                      </a: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„Стеван Мокрањац“</a:t>
                      </a: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Војин Вукићевић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виолина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021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Нађа Драгојловић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виолина</a:t>
                      </a:r>
                    </a:p>
                    <a:p>
                      <a:pPr algn="ctr"/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3999">
                <a:tc vMerge="1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Жељана Петровић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5.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солфеђо и теорија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6618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Андрија Симовић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5.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солфеђо и теорија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206282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en-US" sz="2400" b="1" dirty="0" err="1">
                <a:latin typeface="+mj-lt"/>
              </a:rPr>
              <a:t>првo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17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2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9493" y="1817504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649684"/>
              </p:ext>
            </p:extLst>
          </p:nvPr>
        </p:nvGraphicFramePr>
        <p:xfrm>
          <a:off x="373169" y="3700635"/>
          <a:ext cx="8391307" cy="2284086"/>
        </p:xfrm>
        <a:graphic>
          <a:graphicData uri="http://schemas.openxmlformats.org/drawingml/2006/table">
            <a:tbl>
              <a:tblPr/>
              <a:tblGrid>
                <a:gridCol w="2198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286">
                <a:tc rowSpan="3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Гимназија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Тијана Савић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  <a:cs typeface="Times New Roman" panose="02020603050405020304" pitchFamily="18" charset="0"/>
                        </a:rPr>
                        <a:t>Српски језик и језичка култура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021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Лена Петрић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Српски језик и језичка култура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2455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Андрија Милошевић 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7.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Математика – Мислиша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5394" y="2094503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en-US" sz="2400" b="1" dirty="0" err="1">
                <a:latin typeface="+mj-lt"/>
              </a:rPr>
              <a:t>првo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r>
              <a:rPr lang="en-US" sz="2400" b="1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7" y="24187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1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9493" y="1811167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980462"/>
              </p:ext>
            </p:extLst>
          </p:nvPr>
        </p:nvGraphicFramePr>
        <p:xfrm>
          <a:off x="357158" y="3543288"/>
          <a:ext cx="8391307" cy="2808311"/>
        </p:xfrm>
        <a:graphic>
          <a:graphicData uri="http://schemas.openxmlformats.org/drawingml/2006/table">
            <a:tbl>
              <a:tblPr/>
              <a:tblGrid>
                <a:gridCol w="2702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286">
                <a:tc rowSpan="3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Електро-саобраћајна школа „Никола Тесла“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Марковић Лука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електроника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9392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Јанко Обрадовић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енергетска електроника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286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Манић Михајло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1. разред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основа електротехнике 1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0023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Шумарска школа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Луковић Милош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2. 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практичан рад столара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1991487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en-US" sz="2400" b="1" dirty="0" err="1">
                <a:latin typeface="+mj-lt"/>
              </a:rPr>
              <a:t>првo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r>
              <a:rPr lang="en-US" sz="2400" b="1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9493" y="1811167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660247"/>
              </p:ext>
            </p:extLst>
          </p:nvPr>
        </p:nvGraphicFramePr>
        <p:xfrm>
          <a:off x="357158" y="3543288"/>
          <a:ext cx="8391307" cy="2830855"/>
        </p:xfrm>
        <a:graphic>
          <a:graphicData uri="http://schemas.openxmlformats.org/drawingml/2006/table">
            <a:tbl>
              <a:tblPr/>
              <a:tblGrid>
                <a:gridCol w="2702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286">
                <a:tc rowSpan="3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Машинска техничка школа „14.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октобар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“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Кристијан Радосављевић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 Заваривање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9392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Катарина Сеничић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Конструкција и моделирање одеће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286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Анђела Лешевић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4. разред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rgbClr val="FF1D1D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Џудо 78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0023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Медицинска школа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Владица Максимовић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4. 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Зубни техничар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1991487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en-US" sz="2400" b="1" dirty="0" err="1">
                <a:latin typeface="+mj-lt"/>
              </a:rPr>
              <a:t>првo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r>
              <a:rPr lang="en-US" sz="2400" b="1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5983" y="1806065"/>
            <a:ext cx="34520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3588" y="2708920"/>
            <a:ext cx="74168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sr-Cyrl-RS" sz="2800" dirty="0" smtClean="0">
              <a:solidFill>
                <a:srgbClr val="FF1D1D"/>
              </a:solidFill>
            </a:endParaRPr>
          </a:p>
          <a:p>
            <a:pPr lvl="0" algn="ctr"/>
            <a:r>
              <a:rPr lang="sr-Cyrl-RS" sz="2800" dirty="0" smtClean="0">
                <a:latin typeface="+mj-lt"/>
              </a:rPr>
              <a:t>„Болна љуба, болна лежи“</a:t>
            </a:r>
          </a:p>
          <a:p>
            <a:pPr lvl="0" algn="ctr"/>
            <a:r>
              <a:rPr lang="sr-Cyrl-RS" sz="2800" dirty="0">
                <a:latin typeface="+mj-lt"/>
              </a:rPr>
              <a:t>т</a:t>
            </a:r>
            <a:r>
              <a:rPr lang="sr-Cyrl-RS" sz="2800" dirty="0" smtClean="0">
                <a:latin typeface="+mj-lt"/>
              </a:rPr>
              <a:t>радиционална песма са КиМ</a:t>
            </a:r>
          </a:p>
          <a:p>
            <a:pPr lvl="0" algn="ctr"/>
            <a:r>
              <a:rPr lang="sr-Cyrl-RS" sz="2800" b="1" dirty="0" smtClean="0">
                <a:latin typeface="+mj-lt"/>
              </a:rPr>
              <a:t>Александра Којић</a:t>
            </a:r>
          </a:p>
          <a:p>
            <a:pPr lvl="0" algn="ctr"/>
            <a:r>
              <a:rPr lang="sr-Cyrl-RS" sz="2800" dirty="0" smtClean="0">
                <a:latin typeface="+mj-lt"/>
              </a:rPr>
              <a:t>3. разред СМШ „Стеван Мокрањац“,</a:t>
            </a:r>
          </a:p>
          <a:p>
            <a:pPr lvl="0" algn="ctr"/>
            <a:r>
              <a:rPr lang="sr-Cyrl-RS" sz="2800" dirty="0">
                <a:latin typeface="+mj-lt"/>
              </a:rPr>
              <a:t>к</a:t>
            </a:r>
            <a:r>
              <a:rPr lang="sr-Cyrl-RS" sz="2800" dirty="0" smtClean="0">
                <a:latin typeface="+mj-lt"/>
              </a:rPr>
              <a:t>ласа Милица Миљковић</a:t>
            </a:r>
          </a:p>
          <a:p>
            <a:pPr lvl="0" algn="ctr"/>
            <a:endParaRPr lang="sr-Cyrl-RS" sz="2800" dirty="0">
              <a:solidFill>
                <a:srgbClr val="FF1D1D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" y="-94593"/>
            <a:ext cx="9144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9493" y="1785829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825492"/>
              </p:ext>
            </p:extLst>
          </p:nvPr>
        </p:nvGraphicFramePr>
        <p:xfrm>
          <a:off x="387520" y="3489393"/>
          <a:ext cx="8391307" cy="3111246"/>
        </p:xfrm>
        <a:graphic>
          <a:graphicData uri="http://schemas.openxmlformats.org/drawingml/2006/table">
            <a:tbl>
              <a:tblPr/>
              <a:tblGrid>
                <a:gridCol w="2702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988">
                <a:tc rowSpan="2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Ђура Јакшић“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Виктор Драгачевац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6.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988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j-lt"/>
                        </a:rPr>
                        <a:t>Димитрије Дугалић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j-lt"/>
                        </a:rPr>
                        <a:t>7.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j-lt"/>
                        </a:rPr>
                        <a:t>                           Физика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286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 „Јован Цвијић“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j-lt"/>
                        </a:rPr>
                        <a:t>Павле Игрутиновић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j-lt"/>
                        </a:rPr>
                        <a:t>8.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     </a:t>
                      </a:r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Српски језик и језичка култура</a:t>
                      </a:r>
                      <a:endParaRPr 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012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</a:t>
                      </a:r>
                      <a:r>
                        <a:rPr lang="sr-Cyrl-RS" sz="16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„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краљевачки батаљон“</a:t>
                      </a: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Анђела Достанић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8. разред</a:t>
                      </a: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Хемија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0012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 „Чибуковачки партизани“</a:t>
                      </a: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Милица Богојевић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Читалићи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206282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sr-Cyrl-RS" sz="2400" b="1" dirty="0" smtClean="0">
                <a:latin typeface="+mj-lt"/>
              </a:rPr>
              <a:t>друго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593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3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6732" y="1738312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607437"/>
              </p:ext>
            </p:extLst>
          </p:nvPr>
        </p:nvGraphicFramePr>
        <p:xfrm>
          <a:off x="357158" y="3143441"/>
          <a:ext cx="8391307" cy="3633334"/>
        </p:xfrm>
        <a:graphic>
          <a:graphicData uri="http://schemas.openxmlformats.org/drawingml/2006/table">
            <a:tbl>
              <a:tblPr/>
              <a:tblGrid>
                <a:gridCol w="2702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988">
                <a:tc rowSpan="5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 „Светозар Марковић“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Тамара Миљковић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6.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Дани ћирилице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988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Искра Бранковић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6.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Камерна музика, соло певање и инструменталиста у категорији традиционално певање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286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Ана Банковић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6.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Камерна музика, соло певање и инструменталиста у категорији традиционално певање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012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Ружица Ковачевић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7.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Књижевна олимпијада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0012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Андреа Молнар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8.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Камерна музика, соло певање и инструменталиста у категорији традиционално      певање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1900141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sr-Cyrl-RS" sz="2400" b="1" dirty="0" smtClean="0">
                <a:latin typeface="+mj-lt"/>
              </a:rPr>
              <a:t>друго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r>
              <a:rPr lang="en-US" sz="2400" b="1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38" y="-21485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9493" y="1840257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135837"/>
              </p:ext>
            </p:extLst>
          </p:nvPr>
        </p:nvGraphicFramePr>
        <p:xfrm>
          <a:off x="357157" y="3645024"/>
          <a:ext cx="8391307" cy="1646300"/>
        </p:xfrm>
        <a:graphic>
          <a:graphicData uri="http://schemas.openxmlformats.org/drawingml/2006/table">
            <a:tbl>
              <a:tblPr/>
              <a:tblGrid>
                <a:gridCol w="23426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988">
                <a:tc rowSpan="2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Музичка школа </a:t>
                      </a: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„Стеван Мокрањац“</a:t>
                      </a: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Нађа Драгојловић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 Виолина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988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Страхиња Црнчанин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5.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Флаута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206282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sr-Cyrl-RS" sz="2400" b="1" dirty="0" smtClean="0">
                <a:latin typeface="+mj-lt"/>
              </a:rPr>
              <a:t>друго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593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5983" y="1785926"/>
            <a:ext cx="34520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107" y="2636912"/>
            <a:ext cx="76757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+mj-lt"/>
              </a:rPr>
              <a:t>C.Chaminade</a:t>
            </a:r>
            <a:r>
              <a:rPr lang="sr-Cyrl-RS" sz="2800" dirty="0">
                <a:latin typeface="+mj-lt"/>
              </a:rPr>
              <a:t>:</a:t>
            </a:r>
            <a:endParaRPr lang="sr-Cyrl-RS" sz="2800" dirty="0" smtClean="0">
              <a:latin typeface="+mj-lt"/>
            </a:endParaRPr>
          </a:p>
          <a:p>
            <a:pPr algn="ctr"/>
            <a:r>
              <a:rPr lang="sr-Cyrl-RS" sz="2800" dirty="0" smtClean="0">
                <a:latin typeface="+mj-lt"/>
              </a:rPr>
              <a:t>„ </a:t>
            </a:r>
            <a:r>
              <a:rPr lang="en-US" sz="2800" b="1" dirty="0" smtClean="0">
                <a:latin typeface="+mj-lt"/>
              </a:rPr>
              <a:t>Concertino</a:t>
            </a:r>
            <a:r>
              <a:rPr lang="sr-Cyrl-RS" sz="2800" dirty="0" smtClean="0">
                <a:latin typeface="+mj-lt"/>
              </a:rPr>
              <a:t>” </a:t>
            </a:r>
          </a:p>
          <a:p>
            <a:pPr algn="ctr"/>
            <a:r>
              <a:rPr lang="en-US" sz="2800" dirty="0">
                <a:latin typeface="+mj-lt"/>
              </a:rPr>
              <a:t>o</a:t>
            </a:r>
            <a:r>
              <a:rPr lang="en-US" sz="2800" dirty="0" smtClean="0">
                <a:latin typeface="+mj-lt"/>
              </a:rPr>
              <a:t>p.107.</a:t>
            </a:r>
          </a:p>
          <a:p>
            <a:pPr algn="ctr"/>
            <a:r>
              <a:rPr lang="sr-Cyrl-RS" sz="2800" b="1" dirty="0" smtClean="0">
                <a:latin typeface="+mj-lt"/>
              </a:rPr>
              <a:t>Софија Јовановић</a:t>
            </a:r>
          </a:p>
          <a:p>
            <a:pPr algn="ctr"/>
            <a:r>
              <a:rPr lang="sr-Cyrl-RS" sz="2800" dirty="0" smtClean="0">
                <a:latin typeface="+mj-lt"/>
              </a:rPr>
              <a:t>Ђак генерације СМШ „Стеван Мокрањац“,</a:t>
            </a:r>
          </a:p>
          <a:p>
            <a:pPr algn="ctr"/>
            <a:r>
              <a:rPr lang="sr-Cyrl-RS" sz="2800" dirty="0">
                <a:latin typeface="+mj-lt"/>
              </a:rPr>
              <a:t>к</a:t>
            </a:r>
            <a:r>
              <a:rPr lang="sr-Cyrl-RS" sz="2800" dirty="0" smtClean="0">
                <a:latin typeface="+mj-lt"/>
              </a:rPr>
              <a:t>ласа Невенка Бошковић,</a:t>
            </a:r>
          </a:p>
          <a:p>
            <a:pPr algn="ctr"/>
            <a:r>
              <a:rPr lang="sr-Cyrl-RS" sz="2800" dirty="0" smtClean="0">
                <a:latin typeface="+mj-lt"/>
              </a:rPr>
              <a:t>клавирска сарадња, Илија Лазаревић</a:t>
            </a:r>
          </a:p>
          <a:p>
            <a:pPr algn="ctr"/>
            <a:endParaRPr lang="en-US" sz="28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038"/>
            <a:ext cx="9144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9493" y="1775637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742017"/>
              </p:ext>
            </p:extLst>
          </p:nvPr>
        </p:nvGraphicFramePr>
        <p:xfrm>
          <a:off x="357157" y="3356992"/>
          <a:ext cx="8391307" cy="3133790"/>
        </p:xfrm>
        <a:graphic>
          <a:graphicData uri="http://schemas.openxmlformats.org/drawingml/2006/table">
            <a:tbl>
              <a:tblPr/>
              <a:tblGrid>
                <a:gridCol w="2702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988">
                <a:tc rowSpan="5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Гимназија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Филип Керечки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1. разред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Географија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988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Филип Керечки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1.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Физика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286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Јелена Марић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4.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Српски језик и књижевност – Књижевна олимпијада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012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Дарко Николић </a:t>
                      </a: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Физика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0012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Павле Јовановић</a:t>
                      </a: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Физика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1998259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sr-Cyrl-RS" sz="2400" b="1" dirty="0" smtClean="0">
                <a:latin typeface="+mj-lt"/>
              </a:rPr>
              <a:t>друго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r>
              <a:rPr lang="en-US" sz="2400" b="1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349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9493" y="1832094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889515"/>
              </p:ext>
            </p:extLst>
          </p:nvPr>
        </p:nvGraphicFramePr>
        <p:xfrm>
          <a:off x="357157" y="3356992"/>
          <a:ext cx="8391307" cy="3355086"/>
        </p:xfrm>
        <a:graphic>
          <a:graphicData uri="http://schemas.openxmlformats.org/drawingml/2006/table">
            <a:tbl>
              <a:tblPr/>
              <a:tblGrid>
                <a:gridCol w="2702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988">
                <a:tc rowSpan="3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Гимназија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Божидар Бркић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  <a:cs typeface="Times New Roman" panose="02020603050405020304" pitchFamily="18" charset="0"/>
                        </a:rPr>
                        <a:t>Географија сребрна медаља- Географска олимпијада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988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Сунчица Ђурђевић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7.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Математика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286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Вук Барлов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8.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Математика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012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Шумарска школа</a:t>
                      </a: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Миљковић Лазар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Практичан рад шумара-полигон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0012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Електро-саобраћајна школа „Никола Тесла“ </a:t>
                      </a: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Николић Никола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Енергетска електроника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206282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sr-Cyrl-RS" sz="2400" b="1" dirty="0" smtClean="0">
                <a:latin typeface="+mj-lt"/>
              </a:rPr>
              <a:t>друго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6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9493" y="1967894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35141"/>
              </p:ext>
            </p:extLst>
          </p:nvPr>
        </p:nvGraphicFramePr>
        <p:xfrm>
          <a:off x="361994" y="3842626"/>
          <a:ext cx="8391307" cy="1843982"/>
        </p:xfrm>
        <a:graphic>
          <a:graphicData uri="http://schemas.openxmlformats.org/drawingml/2006/table">
            <a:tbl>
              <a:tblPr/>
              <a:tblGrid>
                <a:gridCol w="24866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988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ШОСО „Иво Лола Рибар“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Марија Рафаиловић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Конфенкцијски шивач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988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Средња музичка школа „Стеван Мокрањац“</a:t>
                      </a: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Вук Младенић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4.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Виолончело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220486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sr-Cyrl-RS" sz="2400" b="1" dirty="0" smtClean="0">
                <a:latin typeface="+mj-lt"/>
              </a:rPr>
              <a:t>друго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r>
              <a:rPr lang="en-US" sz="2400" b="1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87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2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9493" y="1808094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3100"/>
              </p:ext>
            </p:extLst>
          </p:nvPr>
        </p:nvGraphicFramePr>
        <p:xfrm>
          <a:off x="357158" y="3330153"/>
          <a:ext cx="8391307" cy="3355086"/>
        </p:xfrm>
        <a:graphic>
          <a:graphicData uri="http://schemas.openxmlformats.org/drawingml/2006/table">
            <a:tbl>
              <a:tblPr/>
              <a:tblGrid>
                <a:gridCol w="23426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988">
                <a:tc rowSpan="2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„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Димитрије Туцовић“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Сава Макојевић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7.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Робо-инт инвент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988">
                <a:tc vMerge="1"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Мирослав Пантовић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3.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Атлетика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286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„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Ђура Јакшић“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Виктор Драгачевац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6.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Физика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012">
                <a:tc rowSpan="2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</a:t>
                      </a:r>
                      <a:r>
                        <a:rPr lang="sr-Cyrl-RS" sz="16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„</a:t>
                      </a:r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Свети Сава“</a:t>
                      </a: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Нина Палевић Атлетика</a:t>
                      </a: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7.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Скок у вис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0928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Милан Главчић </a:t>
                      </a: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Мали Пјер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Награда за најбољу дечју карикатуру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1991487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/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sr-Cyrl-RS" sz="2400" b="1" dirty="0" smtClean="0">
                <a:latin typeface="+mj-lt"/>
              </a:rPr>
              <a:t>треће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r>
              <a:rPr lang="en-US" sz="2400" b="1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6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9493" y="1866069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577832"/>
              </p:ext>
            </p:extLst>
          </p:nvPr>
        </p:nvGraphicFramePr>
        <p:xfrm>
          <a:off x="357158" y="3497185"/>
          <a:ext cx="8391307" cy="3133790"/>
        </p:xfrm>
        <a:graphic>
          <a:graphicData uri="http://schemas.openxmlformats.org/drawingml/2006/table">
            <a:tbl>
              <a:tblPr/>
              <a:tblGrid>
                <a:gridCol w="2702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988">
                <a:tc rowSpan="4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 „Светозар Марковић“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Андреј Анђелковић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6.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Рачунарство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988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Филип Аџић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6.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Дани ћирилице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286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Марија Главчић Милетић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7.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Математичка олимпијада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012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Тијана Ђаковић </a:t>
                      </a: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8.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Италијански језик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0012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 „Чибуковачки партизани“</a:t>
                      </a: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Василије Томашевић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Читалићи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206282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sr-Cyrl-RS" sz="2400" b="1" dirty="0" smtClean="0">
                <a:latin typeface="+mj-lt"/>
              </a:rPr>
              <a:t>треће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r>
              <a:rPr lang="en-US" sz="2400" b="1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33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9493" y="1785829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298805"/>
              </p:ext>
            </p:extLst>
          </p:nvPr>
        </p:nvGraphicFramePr>
        <p:xfrm>
          <a:off x="357157" y="3573016"/>
          <a:ext cx="8391307" cy="2859256"/>
        </p:xfrm>
        <a:graphic>
          <a:graphicData uri="http://schemas.openxmlformats.org/drawingml/2006/table">
            <a:tbl>
              <a:tblPr/>
              <a:tblGrid>
                <a:gridCol w="2702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988">
                <a:tc rowSpan="4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ОШ „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краљевачки батаљон“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Војин Перишић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Математичко такмичење Мислиша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988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Искра Васиљевић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8</a:t>
                      </a:r>
                      <a:r>
                        <a:rPr lang="sr-Cyrl-RS" sz="1600" dirty="0" smtClean="0">
                          <a:latin typeface="+mj-lt"/>
                        </a:rPr>
                        <a:t>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Хемија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286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Искра Васиљевић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8</a:t>
                      </a:r>
                      <a:r>
                        <a:rPr lang="sr-Cyrl-RS" sz="1600" dirty="0" smtClean="0">
                          <a:latin typeface="+mj-lt"/>
                        </a:rPr>
                        <a:t>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Физика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012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Михајло Јовановић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Математичко такмичење Мислиша</a:t>
                      </a:r>
                    </a:p>
                    <a:p>
                      <a:pPr algn="ctr"/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206282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sr-Cyrl-RS" sz="2400" b="1" dirty="0" smtClean="0">
                <a:latin typeface="+mj-lt"/>
              </a:rPr>
              <a:t>треће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9493" y="189519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134229"/>
              </p:ext>
            </p:extLst>
          </p:nvPr>
        </p:nvGraphicFramePr>
        <p:xfrm>
          <a:off x="373169" y="3497185"/>
          <a:ext cx="8391307" cy="3133790"/>
        </p:xfrm>
        <a:graphic>
          <a:graphicData uri="http://schemas.openxmlformats.org/drawingml/2006/table">
            <a:tbl>
              <a:tblPr/>
              <a:tblGrid>
                <a:gridCol w="21986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988">
                <a:tc rowSpan="5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Гимназија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Марта Илић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  <a:cs typeface="Times New Roman" panose="02020603050405020304" pitchFamily="18" charset="0"/>
                        </a:rPr>
                        <a:t>Српски језик и књижевност – Књижевна олимпијада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988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Дарија Васиљевић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2.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Српски језик и књижевност – Књижевна олимпијада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286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Софија Ђурић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4.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Српски језик и књижевност – Књижевна олимпијада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012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Исидора Белић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Српски језик и језичка култура</a:t>
                      </a:r>
                    </a:p>
                    <a:p>
                      <a:pPr algn="ctr"/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0012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Оливера Раденковић 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Српски језик и језичка култура</a:t>
                      </a:r>
                    </a:p>
                    <a:p>
                      <a:pPr algn="ctr"/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206282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sr-Cyrl-RS" sz="2400" b="1" dirty="0" smtClean="0">
                <a:latin typeface="+mj-lt"/>
              </a:rPr>
              <a:t>треће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r>
              <a:rPr lang="en-US" sz="2400" b="1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7" y="15289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8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64108" y="1749054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572220"/>
              </p:ext>
            </p:extLst>
          </p:nvPr>
        </p:nvGraphicFramePr>
        <p:xfrm>
          <a:off x="357157" y="3029130"/>
          <a:ext cx="8391307" cy="3712238"/>
        </p:xfrm>
        <a:graphic>
          <a:graphicData uri="http://schemas.openxmlformats.org/drawingml/2006/table">
            <a:tbl>
              <a:tblPr/>
              <a:tblGrid>
                <a:gridCol w="23426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988">
                <a:tc rowSpan="5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Гимназија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aseline="0" dirty="0" smtClean="0">
                          <a:latin typeface="+mj-lt"/>
                        </a:rPr>
                        <a:t>  </a:t>
                      </a:r>
                      <a:r>
                        <a:rPr lang="sr-Cyrl-RS" sz="1600" dirty="0" smtClean="0">
                          <a:latin typeface="+mj-lt"/>
                        </a:rPr>
                        <a:t>Анђела Бунарџић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Енглески језик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988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Дарко Николић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3.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Математика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286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Душан Лазић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1.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Физика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012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Немања Обрадовић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Физика</a:t>
                      </a:r>
                    </a:p>
                    <a:p>
                      <a:pPr algn="ctr"/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7915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Урош Младенић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Физика</a:t>
                      </a:r>
                    </a:p>
                    <a:p>
                      <a:pPr algn="ctr"/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09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Машинска техничка школа „14.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октобар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“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Срђан Петровић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Геодетска мерења и рачунања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371" y="1852987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sr-Cyrl-RS" sz="2400" b="1" dirty="0" smtClean="0">
                <a:latin typeface="+mj-lt"/>
              </a:rPr>
              <a:t>треће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r>
              <a:rPr lang="en-US" sz="2400" b="1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7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64108" y="176114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671680"/>
              </p:ext>
            </p:extLst>
          </p:nvPr>
        </p:nvGraphicFramePr>
        <p:xfrm>
          <a:off x="357157" y="3014961"/>
          <a:ext cx="8391307" cy="3607076"/>
        </p:xfrm>
        <a:graphic>
          <a:graphicData uri="http://schemas.openxmlformats.org/drawingml/2006/table">
            <a:tbl>
              <a:tblPr/>
              <a:tblGrid>
                <a:gridCol w="2702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3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  <a:r>
                        <a:rPr lang="sr-Cyrl-RS" sz="1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Ученик/ца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Предмет/Смотра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988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Економско-трговинска школа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Ања Сеничић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  <a:cs typeface="Times New Roman" panose="02020603050405020304" pitchFamily="18" charset="0"/>
                        </a:rPr>
                        <a:t>Књижевна олимпијада</a:t>
                      </a:r>
                      <a:endParaRPr lang="sr-Latn-R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988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Шумарска школа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Думановић Милица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4.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Декоративна дендрологија </a:t>
                      </a:r>
                    </a:p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и цвећарство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286">
                <a:tc rowSpan="4">
                  <a:txBody>
                    <a:bodyPr/>
                    <a:lstStyle/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Електро-саобраћајна школа „Никола Тесла“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Андреа Поповић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1. разред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j-lt"/>
                        </a:rPr>
                        <a:t>Физика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012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Михајло Милојевић </a:t>
                      </a: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Програмирање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7915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Никола Јеленић </a:t>
                      </a: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Атлетика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7915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Никола Ердоглија </a:t>
                      </a: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3. 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Енергетске електронике</a:t>
                      </a:r>
                      <a:endParaRPr lang="sr-Latn-RS" sz="16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3548" y="1852987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+mj-lt"/>
              </a:rPr>
              <a:t>З</a:t>
            </a:r>
            <a:r>
              <a:rPr lang="en-US" sz="2400" dirty="0" err="1" smtClean="0">
                <a:latin typeface="+mj-lt"/>
              </a:rPr>
              <a:t>ахвалница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ученицима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основних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средњих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школа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који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су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из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наставних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предмета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републичком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на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међународним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такмичењима</a:t>
            </a:r>
            <a:r>
              <a:rPr lang="en-US" sz="2400" dirty="0">
                <a:latin typeface="+mj-lt"/>
              </a:rPr>
              <a:t> и </a:t>
            </a:r>
            <a:r>
              <a:rPr lang="en-US" sz="2400" dirty="0" err="1">
                <a:latin typeface="+mj-lt"/>
              </a:rPr>
              <a:t>смотрама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освојили</a:t>
            </a:r>
            <a:r>
              <a:rPr lang="en-US" sz="2400" b="1" dirty="0" smtClean="0">
                <a:latin typeface="+mj-lt"/>
              </a:rPr>
              <a:t>  </a:t>
            </a:r>
            <a:r>
              <a:rPr lang="sr-Cyrl-RS" sz="2400" b="1" dirty="0" smtClean="0">
                <a:latin typeface="+mj-lt"/>
              </a:rPr>
              <a:t>треће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местo</a:t>
            </a:r>
            <a:r>
              <a:rPr lang="en-US" sz="2400" b="1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750639"/>
            <a:ext cx="8572560" cy="1143008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sr-Cyrl-RS" sz="2800" b="1" dirty="0" smtClean="0"/>
              <a:t>Честитамо свима за постигнуте резултате </a:t>
            </a:r>
            <a:br>
              <a:rPr lang="sr-Cyrl-RS" sz="2800" b="1" dirty="0" smtClean="0"/>
            </a:br>
            <a:r>
              <a:rPr lang="sr-Cyrl-RS" sz="2800" b="1" dirty="0" smtClean="0"/>
              <a:t>и желимо много успеха у даљем раду! 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071678"/>
            <a:ext cx="8572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64108" y="1792827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548" y="5157192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>
                <a:latin typeface="+mj-lt"/>
              </a:rPr>
              <a:t>Краљево</a:t>
            </a:r>
          </a:p>
          <a:p>
            <a:pPr algn="ctr"/>
            <a:r>
              <a:rPr lang="sr-Cyrl-RS" sz="2000" dirty="0" smtClean="0">
                <a:latin typeface="+mj-lt"/>
              </a:rPr>
              <a:t>2</a:t>
            </a:r>
            <a:r>
              <a:rPr lang="en-US" sz="2000" dirty="0" smtClean="0">
                <a:latin typeface="+mj-lt"/>
              </a:rPr>
              <a:t>8.</a:t>
            </a:r>
            <a:r>
              <a:rPr lang="sr-Cyrl-RS" sz="2000" dirty="0" smtClean="0">
                <a:latin typeface="+mj-lt"/>
              </a:rPr>
              <a:t>јун </a:t>
            </a:r>
            <a:r>
              <a:rPr lang="sr-Cyrl-RS" sz="2000" dirty="0" smtClean="0">
                <a:latin typeface="+mj-lt"/>
              </a:rPr>
              <a:t>2023.године</a:t>
            </a:r>
            <a:endParaRPr lang="en-US" sz="200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-19327"/>
            <a:ext cx="9144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00034" y="2276109"/>
            <a:ext cx="79296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800" dirty="0" smtClean="0">
                <a:latin typeface="+mj-lt"/>
                <a:cs typeface="Times New Roman" pitchFamily="18" charset="0"/>
              </a:rPr>
              <a:t> </a:t>
            </a:r>
            <a:r>
              <a:rPr lang="sr-Cyrl-RS" sz="2800" b="1" dirty="0" smtClean="0">
                <a:latin typeface="+mj-lt"/>
                <a:cs typeface="Times New Roman" pitchFamily="18" charset="0"/>
              </a:rPr>
              <a:t>ГРАДОНАЧЕЛНИК ГРАДА КРАЉЕВА </a:t>
            </a:r>
          </a:p>
          <a:p>
            <a:pPr algn="ctr"/>
            <a:r>
              <a:rPr lang="sr-Cyrl-RS" sz="2800" dirty="0" smtClean="0">
                <a:latin typeface="+mj-lt"/>
                <a:cs typeface="Times New Roman" pitchFamily="18" charset="0"/>
              </a:rPr>
              <a:t>И </a:t>
            </a:r>
          </a:p>
          <a:p>
            <a:pPr algn="ctr"/>
            <a:r>
              <a:rPr lang="sr-Cyrl-RS" sz="2800" b="1" dirty="0" smtClean="0">
                <a:latin typeface="+mj-lt"/>
                <a:cs typeface="Times New Roman" pitchFamily="18" charset="0"/>
              </a:rPr>
              <a:t>РУКОВОДИЛАЦ ШКОЛСКЕ УПРАВЕ КРАЉЕВО </a:t>
            </a:r>
          </a:p>
          <a:p>
            <a:pPr algn="ctr"/>
            <a:endParaRPr lang="sr-Cyrl-RS" sz="2800" dirty="0" smtClean="0">
              <a:latin typeface="+mj-lt"/>
              <a:cs typeface="Times New Roman" pitchFamily="18" charset="0"/>
            </a:endParaRPr>
          </a:p>
          <a:p>
            <a:pPr algn="ctr"/>
            <a:r>
              <a:rPr lang="sr-Cyrl-RS" sz="2800" dirty="0" smtClean="0">
                <a:latin typeface="+mj-lt"/>
                <a:cs typeface="Times New Roman" pitchFamily="18" charset="0"/>
              </a:rPr>
              <a:t>ПОХВАЉУЈУ И НАГРАЂУЈУ </a:t>
            </a:r>
          </a:p>
          <a:p>
            <a:pPr algn="ctr"/>
            <a:r>
              <a:rPr lang="sr-Cyrl-RS" sz="2800" dirty="0" smtClean="0">
                <a:latin typeface="+mj-lt"/>
                <a:cs typeface="Times New Roman" pitchFamily="18" charset="0"/>
              </a:rPr>
              <a:t>ВИДОВДАНСКОМ НАГРАДОМ </a:t>
            </a:r>
          </a:p>
          <a:p>
            <a:pPr algn="ctr"/>
            <a:endParaRPr lang="sr-Cyrl-RS" sz="2800" dirty="0" smtClean="0">
              <a:latin typeface="+mj-lt"/>
              <a:cs typeface="Times New Roman" pitchFamily="18" charset="0"/>
            </a:endParaRPr>
          </a:p>
          <a:p>
            <a:pPr algn="ctr"/>
            <a:r>
              <a:rPr lang="sr-Cyrl-RS" sz="2800" b="1" dirty="0" smtClean="0">
                <a:latin typeface="+mj-lt"/>
                <a:cs typeface="Times New Roman" pitchFamily="18" charset="0"/>
              </a:rPr>
              <a:t>ЂАКА ГЕНЕРАЦИЈЕ </a:t>
            </a:r>
          </a:p>
          <a:p>
            <a:pPr algn="ctr"/>
            <a:r>
              <a:rPr lang="sr-Cyrl-RS" sz="2800" dirty="0" smtClean="0">
                <a:latin typeface="+mj-lt"/>
                <a:cs typeface="Times New Roman" pitchFamily="18" charset="0"/>
              </a:rPr>
              <a:t>ОСНОВНИХ И СРЕДЊИХ ШКОЛА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92669" y="1818752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36983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67544" y="2375490"/>
            <a:ext cx="8390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932776"/>
              </p:ext>
            </p:extLst>
          </p:nvPr>
        </p:nvGraphicFramePr>
        <p:xfrm>
          <a:off x="456804" y="3212976"/>
          <a:ext cx="8390736" cy="3265528"/>
        </p:xfrm>
        <a:graphic>
          <a:graphicData uri="http://schemas.openxmlformats.org/drawingml/2006/table">
            <a:tbl>
              <a:tblPr/>
              <a:tblGrid>
                <a:gridCol w="41666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24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2279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ШКОЛА</a:t>
                      </a:r>
                    </a:p>
                    <a:p>
                      <a:pPr algn="ctr" fontAlgn="t"/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ЂАК ГЕНЕРАЦИЈЕ 2022/2023.ГОДИНЕ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279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ОШ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Милунка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Савић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Вања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Радосављевић</a:t>
                      </a:r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2279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Бранко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Радичевић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Јелена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Лаковић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2279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Браћа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Вилотијевић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Ивана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Раковић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2279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Вук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Караџић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 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Петар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Лазаревић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2279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Димитрије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Туцовић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 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Страхиња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 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Новаковић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558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Доситеј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Обрадовић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Павле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Бореновић</a:t>
                      </a:r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7624" y="2058810"/>
            <a:ext cx="6921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sr-Cyrl-RS" sz="2400" dirty="0">
                <a:solidFill>
                  <a:srgbClr val="000000"/>
                </a:solidFill>
                <a:latin typeface="+mj-lt"/>
              </a:rPr>
              <a:t>З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ахвалница  </a:t>
            </a:r>
            <a:r>
              <a:rPr lang="ru-RU" sz="2400" b="1" dirty="0">
                <a:solidFill>
                  <a:srgbClr val="000000"/>
                </a:solidFill>
                <a:latin typeface="+mj-lt"/>
              </a:rPr>
              <a:t>ђаку генерације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завршних разреда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у основним  школама са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територије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града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Краљева</a:t>
            </a:r>
            <a:endParaRPr lang="sr-Cyrl-RS" sz="24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400"/>
            <a:ext cx="9144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36983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071678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92670" y="1794679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410753"/>
              </p:ext>
            </p:extLst>
          </p:nvPr>
        </p:nvGraphicFramePr>
        <p:xfrm>
          <a:off x="357158" y="3242100"/>
          <a:ext cx="8501122" cy="3417048"/>
        </p:xfrm>
        <a:graphic>
          <a:graphicData uri="http://schemas.openxmlformats.org/drawingml/2006/table">
            <a:tbl>
              <a:tblPr/>
              <a:tblGrid>
                <a:gridCol w="4221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96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5792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ШКОЛА</a:t>
                      </a:r>
                    </a:p>
                    <a:p>
                      <a:pPr algn="ctr" fontAlgn="t"/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ЂАК ГЕНЕРАЦИЈЕ 2022/2023.ГОДИНЕ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379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Драган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Ђоковић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Уча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 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Слађана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Ковачевић</a:t>
                      </a:r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747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Драган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Маринковић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Новак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Гочобија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3849">
                <a:tc rowSpan="2"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Ђура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Јакшић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Теодора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Ивковић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-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Конарево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3849">
                <a:tc vMerge="1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Матија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Грачанац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-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Богутовац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745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Живан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Маричић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 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Селена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Спасојевић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745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Јован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Цвијић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 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Павле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Игрутиновић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6263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Јово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Курсула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Теодора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Тришовић</a:t>
                      </a:r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7624" y="2058810"/>
            <a:ext cx="6921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sr-Cyrl-RS" sz="2400" dirty="0">
                <a:solidFill>
                  <a:srgbClr val="000000"/>
                </a:solidFill>
                <a:latin typeface="+mj-lt"/>
              </a:rPr>
              <a:t>З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ахвалница  </a:t>
            </a:r>
            <a:r>
              <a:rPr lang="ru-RU" sz="2400" b="1" dirty="0">
                <a:solidFill>
                  <a:srgbClr val="000000"/>
                </a:solidFill>
                <a:latin typeface="+mj-lt"/>
              </a:rPr>
              <a:t>ђаку генерације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завршних разреда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у основним  школама са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територије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града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Краљева</a:t>
            </a:r>
            <a:endParaRPr lang="sr-Cyrl-RS" sz="24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36983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071678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28389" y="1775377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27369"/>
              </p:ext>
            </p:extLst>
          </p:nvPr>
        </p:nvGraphicFramePr>
        <p:xfrm>
          <a:off x="357158" y="3242100"/>
          <a:ext cx="8501122" cy="3409233"/>
        </p:xfrm>
        <a:graphic>
          <a:graphicData uri="http://schemas.openxmlformats.org/drawingml/2006/table">
            <a:tbl>
              <a:tblPr/>
              <a:tblGrid>
                <a:gridCol w="4221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96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5792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ШКОЛА</a:t>
                      </a:r>
                    </a:p>
                    <a:p>
                      <a:pPr algn="ctr" fontAlgn="t"/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ЂАК ГЕНЕРАЦИЈЕ 2022/2023.ГОДИНЕ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379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Милун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Ивановић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Ања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Дугалић</a:t>
                      </a:r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747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Олга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Милутиновић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 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Николина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Јосифовић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7698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Петар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Николић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Теодора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Драгићевић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745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Свети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Сава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Матеја Радовић</a:t>
                      </a:r>
                      <a:endParaRPr lang="en-US" sz="1600" b="0" i="0" u="none" strike="noStrike" baseline="0" dirty="0" smtClean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745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Светозар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Марковић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Тијана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Ђаковић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6263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Јован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Дучић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Милица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Парезановић</a:t>
                      </a:r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7624" y="2058810"/>
            <a:ext cx="6921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sr-Cyrl-RS" sz="2400" dirty="0">
                <a:solidFill>
                  <a:srgbClr val="000000"/>
                </a:solidFill>
                <a:latin typeface="+mj-lt"/>
              </a:rPr>
              <a:t>З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ахвалница  </a:t>
            </a:r>
            <a:r>
              <a:rPr lang="ru-RU" sz="2400" b="1" dirty="0">
                <a:solidFill>
                  <a:srgbClr val="000000"/>
                </a:solidFill>
                <a:latin typeface="+mj-lt"/>
              </a:rPr>
              <a:t>ђаку генерације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завршних разреда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у основним школама са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територије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града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Краљева</a:t>
            </a:r>
            <a:endParaRPr lang="sr-Cyrl-RS" sz="24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069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5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36983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071678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82038" y="1775377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811489"/>
              </p:ext>
            </p:extLst>
          </p:nvPr>
        </p:nvGraphicFramePr>
        <p:xfrm>
          <a:off x="357158" y="3242100"/>
          <a:ext cx="8501122" cy="2477475"/>
        </p:xfrm>
        <a:graphic>
          <a:graphicData uri="http://schemas.openxmlformats.org/drawingml/2006/table">
            <a:tbl>
              <a:tblPr/>
              <a:tblGrid>
                <a:gridCol w="4221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96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5792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ОСНОВНА ШКОЛА</a:t>
                      </a:r>
                    </a:p>
                    <a:p>
                      <a:pPr algn="ctr" fontAlgn="t"/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ЂАК ГЕНЕРАЦИЈЕ 2022/2023.ГОДИНЕ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379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Стефан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Немања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Александра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Андрић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747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lang="sr-Latn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„IV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краљевачки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батаљон</a:t>
                      </a:r>
                      <a:r>
                        <a:rPr lang="sr-Latn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Искра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Васиљевић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7698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Ч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ибуковачки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партизани</a:t>
                      </a:r>
                      <a:r>
                        <a:rPr lang="sr-Latn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Валентина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Николић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745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</a:rPr>
                        <a:t>ОШ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Иво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Лола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Рибар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Николета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Миленковић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7624" y="2058810"/>
            <a:ext cx="6921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sr-Cyrl-RS" sz="2400" dirty="0">
                <a:solidFill>
                  <a:srgbClr val="000000"/>
                </a:solidFill>
                <a:latin typeface="+mj-lt"/>
              </a:rPr>
              <a:t>З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ахвалница  </a:t>
            </a:r>
            <a:r>
              <a:rPr lang="ru-RU" sz="2400" b="1" dirty="0">
                <a:solidFill>
                  <a:srgbClr val="000000"/>
                </a:solidFill>
                <a:latin typeface="+mj-lt"/>
              </a:rPr>
              <a:t>ђаку генерације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завршних разреда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у основним школама са територије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града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Краљева</a:t>
            </a:r>
            <a:endParaRPr lang="sr-Cyrl-RS" sz="24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32" y="-15859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4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36983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071678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92670" y="1822317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85338"/>
              </p:ext>
            </p:extLst>
          </p:nvPr>
        </p:nvGraphicFramePr>
        <p:xfrm>
          <a:off x="388834" y="2996952"/>
          <a:ext cx="8501122" cy="3712305"/>
        </p:xfrm>
        <a:graphic>
          <a:graphicData uri="http://schemas.openxmlformats.org/drawingml/2006/table">
            <a:tbl>
              <a:tblPr/>
              <a:tblGrid>
                <a:gridCol w="4221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96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5792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СРЕДЊА ШКОЛА</a:t>
                      </a:r>
                    </a:p>
                    <a:p>
                      <a:pPr algn="ctr" fontAlgn="t"/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ЂАК ГЕНЕРАЦИЈЕ 2022/2023.ГОДИНЕ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3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Уметничка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школа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Александра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Танасковић</a:t>
                      </a:r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7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Пољопривредно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-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хемијска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школа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t"/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„Др</a:t>
                      </a:r>
                      <a:r>
                        <a:rPr lang="sr-Cyrl-R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Ђорђе Радић“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Ђорђе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Радовић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76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Гимназија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Божидар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Бркић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7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Економско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-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трговинска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школа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Миа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Пантић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7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Шумарска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школа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Лука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Јанкуловић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62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Електро-саобраћајна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школа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Никола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Тесла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</a:p>
                    <a:p>
                      <a:pPr algn="ctr" fontAlgn="t"/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Михајло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Милојевић</a:t>
                      </a:r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7624" y="2058810"/>
            <a:ext cx="6921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sr-Cyrl-RS" sz="2400" dirty="0">
                <a:solidFill>
                  <a:srgbClr val="000000"/>
                </a:solidFill>
                <a:latin typeface="+mj-lt"/>
              </a:rPr>
              <a:t>З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ахвалница  </a:t>
            </a:r>
            <a:r>
              <a:rPr lang="ru-RU" sz="2400" b="1" dirty="0">
                <a:solidFill>
                  <a:srgbClr val="000000"/>
                </a:solidFill>
                <a:latin typeface="+mj-lt"/>
              </a:rPr>
              <a:t>ђаку генерације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завршних разреда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у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средњим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школама са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територије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града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Краљева</a:t>
            </a:r>
            <a:endParaRPr lang="sr-Cyrl-RS" sz="24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36983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071678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92670" y="1811740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550825"/>
              </p:ext>
            </p:extLst>
          </p:nvPr>
        </p:nvGraphicFramePr>
        <p:xfrm>
          <a:off x="357158" y="3242100"/>
          <a:ext cx="8501122" cy="2477475"/>
        </p:xfrm>
        <a:graphic>
          <a:graphicData uri="http://schemas.openxmlformats.org/drawingml/2006/table">
            <a:tbl>
              <a:tblPr/>
              <a:tblGrid>
                <a:gridCol w="4221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96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5792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СРЕДЊА ШКОЛА</a:t>
                      </a:r>
                    </a:p>
                    <a:p>
                      <a:pPr algn="ctr" fontAlgn="t"/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ЂАК ГЕНЕРАЦИЈЕ 2022/2023.ГОДИНЕ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3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Медицинска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школа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Невена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Тодоровић</a:t>
                      </a:r>
                      <a:endParaRPr lang="sr-Cyrl-RS" sz="1600" b="0" i="0" u="none" strike="noStrike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7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Машинск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техничка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школа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„14. 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о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ктобар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 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Софија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Филиповић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7698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ШОСО „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Иво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Лола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Рибар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“</a:t>
                      </a: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Марија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Рафаиловић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7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Средња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музичка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школа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r-Cyrl-R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„Стеван</a:t>
                      </a:r>
                      <a:r>
                        <a:rPr lang="sr-Cyrl-R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Мокрањац“</a:t>
                      </a:r>
                      <a:endParaRPr lang="sr-Cyrl-R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Софија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Јовановић</a:t>
                      </a:r>
                      <a:endParaRPr lang="sr-Cyrl-RS" sz="1600" b="0" i="0" u="none" strike="noStrike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7624" y="2058810"/>
            <a:ext cx="6921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sr-Cyrl-RS" sz="2400" dirty="0">
                <a:solidFill>
                  <a:srgbClr val="000000"/>
                </a:solidFill>
                <a:latin typeface="+mj-lt"/>
              </a:rPr>
              <a:t>З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ахвалница  </a:t>
            </a:r>
            <a:r>
              <a:rPr lang="ru-RU" sz="2400" b="1" dirty="0">
                <a:solidFill>
                  <a:srgbClr val="000000"/>
                </a:solidFill>
                <a:latin typeface="+mj-lt"/>
              </a:rPr>
              <a:t>ђаку генерације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завршних разреда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у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средњим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школама са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територије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града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Краљева</a:t>
            </a:r>
            <a:endParaRPr lang="sr-Cyrl-RS" sz="24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0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3540</TotalTime>
  <Words>1808</Words>
  <Application>Microsoft Office PowerPoint</Application>
  <PresentationFormat>On-screen Show (4:3)</PresentationFormat>
  <Paragraphs>651</Paragraphs>
  <Slides>29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   </vt:lpstr>
      <vt:lpstr>   </vt:lpstr>
      <vt:lpstr>   </vt:lpstr>
      <vt:lpstr>   </vt:lpstr>
      <vt:lpstr>   </vt:lpstr>
      <vt:lpstr>   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Честитамо свима за постигнуте резултате  и желимо много успеха у даљем раду!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Извештај о раду Школске управе Краљево</dc:title>
  <dc:creator>mk</dc:creator>
  <cp:lastModifiedBy>Admin</cp:lastModifiedBy>
  <cp:revision>457</cp:revision>
  <dcterms:created xsi:type="dcterms:W3CDTF">2018-05-04T07:57:44Z</dcterms:created>
  <dcterms:modified xsi:type="dcterms:W3CDTF">2023-06-27T16:58:00Z</dcterms:modified>
</cp:coreProperties>
</file>